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948" r:id="rId1"/>
  </p:sldMasterIdLst>
  <p:notesMasterIdLst>
    <p:notesMasterId r:id="rId26"/>
  </p:notesMasterIdLst>
  <p:handoutMasterIdLst>
    <p:handoutMasterId r:id="rId27"/>
  </p:handoutMasterIdLst>
  <p:sldIdLst>
    <p:sldId id="2430" r:id="rId2"/>
    <p:sldId id="2388" r:id="rId3"/>
    <p:sldId id="2416" r:id="rId4"/>
    <p:sldId id="2417" r:id="rId5"/>
    <p:sldId id="2425" r:id="rId6"/>
    <p:sldId id="2424" r:id="rId7"/>
    <p:sldId id="2415" r:id="rId8"/>
    <p:sldId id="2299" r:id="rId9"/>
    <p:sldId id="2391" r:id="rId10"/>
    <p:sldId id="2392" r:id="rId11"/>
    <p:sldId id="2419" r:id="rId12"/>
    <p:sldId id="2420" r:id="rId13"/>
    <p:sldId id="2421" r:id="rId14"/>
    <p:sldId id="2422" r:id="rId15"/>
    <p:sldId id="2423" r:id="rId16"/>
    <p:sldId id="2410" r:id="rId17"/>
    <p:sldId id="2411" r:id="rId18"/>
    <p:sldId id="2413" r:id="rId19"/>
    <p:sldId id="2429" r:id="rId20"/>
    <p:sldId id="2412" r:id="rId21"/>
    <p:sldId id="2408" r:id="rId22"/>
    <p:sldId id="2281" r:id="rId23"/>
    <p:sldId id="2428" r:id="rId24"/>
    <p:sldId id="2224" r:id="rId25"/>
  </p:sldIdLst>
  <p:sldSz cx="9144000" cy="6858000" type="screen4x3"/>
  <p:notesSz cx="22047200" cy="319405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106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211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317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423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5528" algn="l" defTabSz="914211" rtl="0" eaLnBrk="1" latinLnBrk="0" hangingPunct="1"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2634" algn="l" defTabSz="914211" rtl="0" eaLnBrk="1" latinLnBrk="0" hangingPunct="1"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199740" algn="l" defTabSz="914211" rtl="0" eaLnBrk="1" latinLnBrk="0" hangingPunct="1"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6845" algn="l" defTabSz="914211" rtl="0" eaLnBrk="1" latinLnBrk="0" hangingPunct="1">
      <a:defRPr b="1"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80"/>
    <a:srgbClr val="0681BE"/>
    <a:srgbClr val="FF9900"/>
    <a:srgbClr val="EA7B00"/>
    <a:srgbClr val="DE7500"/>
    <a:srgbClr val="A87000"/>
    <a:srgbClr val="996600"/>
    <a:srgbClr val="FFFFFF"/>
    <a:srgbClr val="138368"/>
    <a:srgbClr val="F8F8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786" autoAdjust="0"/>
    <p:restoredTop sz="99319" autoAdjust="0"/>
  </p:normalViewPr>
  <p:slideViewPr>
    <p:cSldViewPr snapToGrid="0" showGuides="1">
      <p:cViewPr varScale="1">
        <p:scale>
          <a:sx n="87" d="100"/>
          <a:sy n="87" d="100"/>
        </p:scale>
        <p:origin x="-72" y="-150"/>
      </p:cViewPr>
      <p:guideLst>
        <p:guide orient="horz" pos="2160"/>
        <p:guide orient="horz" pos="3463"/>
        <p:guide orient="horz" pos="3612"/>
        <p:guide orient="horz" pos="4063"/>
        <p:guide orient="horz" pos="418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20" d="100"/>
          <a:sy n="20" d="100"/>
        </p:scale>
        <p:origin x="-3282" y="-144"/>
      </p:cViewPr>
      <p:guideLst>
        <p:guide orient="horz" pos="10058"/>
        <p:guide pos="69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60CC1-1BB5-4E7F-8DCB-86CB973E0B43}" type="doc">
      <dgm:prSet loTypeId="urn:microsoft.com/office/officeart/2005/8/layout/chevron2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6F5AAB01-A5E0-4F60-BDE9-1E45C3917220}">
      <dgm:prSet phldrT="[Text]" custT="1"/>
      <dgm:spPr/>
      <dgm:t>
        <a:bodyPr anchor="b"/>
        <a:lstStyle/>
        <a:p>
          <a:r>
            <a:rPr lang="de-DE" sz="1200" b="0" dirty="0" smtClean="0">
              <a:latin typeface="Frutiger LT Com 75 Black" pitchFamily="34" charset="0"/>
            </a:rPr>
            <a:t>18.Cen.</a:t>
          </a:r>
          <a:endParaRPr lang="de-DE" sz="1200" b="0" dirty="0">
            <a:latin typeface="Frutiger LT Com 75 Black" pitchFamily="34" charset="0"/>
          </a:endParaRPr>
        </a:p>
      </dgm:t>
    </dgm:pt>
    <dgm:pt modelId="{2F54272A-9946-454A-9328-8A7DF5D5EF25}" type="parTrans" cxnId="{488D114E-392C-44DF-A339-87E746822931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68FCDF19-94D7-402F-A48A-06815C5E5F30}" type="sibTrans" cxnId="{488D114E-392C-44DF-A339-87E746822931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6BA3AA52-D83D-4D44-A3B5-CF277AD1A985}">
      <dgm:prSet phldrT="[Text]" custT="1"/>
      <dgm:spPr/>
      <dgm:t>
        <a:bodyPr/>
        <a:lstStyle/>
        <a:p>
          <a:pPr rtl="0"/>
          <a:r>
            <a:rPr lang="en-US" sz="15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Mechanisierung</a:t>
          </a:r>
          <a:endParaRPr lang="de-DE" sz="1500" b="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C89A2E21-D463-4D33-88CC-E0540E3FD04D}" type="parTrans" cxnId="{E132C97B-982E-4487-A1DB-5CDC3BDE9C83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F67E72C7-7EBF-4C0C-8569-1773DED568D0}" type="sibTrans" cxnId="{E132C97B-982E-4487-A1DB-5CDC3BDE9C83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452F9B3E-F3BC-4E5D-A5E9-A07946945CC2}">
      <dgm:prSet phldrT="[Text]" custT="1"/>
      <dgm:spPr/>
      <dgm:t>
        <a:bodyPr anchor="b"/>
        <a:lstStyle/>
        <a:p>
          <a:r>
            <a:rPr lang="de-DE" sz="1200" b="0" dirty="0" smtClean="0">
              <a:latin typeface="Frutiger LT Com 75 Black" pitchFamily="34" charset="0"/>
            </a:rPr>
            <a:t>19.Cen.</a:t>
          </a:r>
          <a:endParaRPr lang="de-DE" sz="1200" b="0" dirty="0">
            <a:latin typeface="Frutiger LT Com 75 Black" pitchFamily="34" charset="0"/>
          </a:endParaRPr>
        </a:p>
      </dgm:t>
    </dgm:pt>
    <dgm:pt modelId="{998E39F6-4CF5-4804-97F4-8455483AD5CF}" type="parTrans" cxnId="{69E69813-820A-49ED-AFD6-92502946E57E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BD4F8F90-31DE-4C86-B508-514CFCDEB4BD}" type="sibTrans" cxnId="{69E69813-820A-49ED-AFD6-92502946E57E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69519FDC-141C-4D02-9A2D-00C4920085B4}">
      <dgm:prSet phldrT="[Text]" custT="1"/>
      <dgm:spPr/>
      <dgm:t>
        <a:bodyPr/>
        <a:lstStyle/>
        <a:p>
          <a:pPr rtl="0"/>
          <a:r>
            <a:rPr lang="de-DE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Elektrifizierung</a:t>
          </a:r>
          <a:endParaRPr lang="de-DE" sz="1500" b="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48CA61C7-A27F-4CB7-8030-21724A9DDF5D}" type="parTrans" cxnId="{3170934D-0366-4143-A0A5-F1AA04632A45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81431872-7353-4567-98FB-5A742E57BA50}" type="sibTrans" cxnId="{3170934D-0366-4143-A0A5-F1AA04632A45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85CC52DB-4A38-4CB3-A19F-B49F5832E53B}">
      <dgm:prSet phldrT="[Text]" custT="1"/>
      <dgm:spPr/>
      <dgm:t>
        <a:bodyPr anchor="b"/>
        <a:lstStyle/>
        <a:p>
          <a:r>
            <a:rPr lang="de-DE" sz="1200" b="0" dirty="0" smtClean="0">
              <a:latin typeface="Frutiger LT Com 75 Black" pitchFamily="34" charset="0"/>
            </a:rPr>
            <a:t>20.Cen.</a:t>
          </a:r>
        </a:p>
      </dgm:t>
    </dgm:pt>
    <dgm:pt modelId="{4B47365E-A6D1-4D96-A2C3-AABD25AD17E4}" type="parTrans" cxnId="{3A9EDA1B-D5A4-4485-9A85-09D8B125962A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6EB18C27-8783-4F41-B484-87AED40C04A3}" type="sibTrans" cxnId="{3A9EDA1B-D5A4-4485-9A85-09D8B125962A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41BFD52A-7976-493D-BF6E-09D5D5F26AAB}">
      <dgm:prSet phldrT="[Text]" custT="1"/>
      <dgm:spPr/>
      <dgm:t>
        <a:bodyPr/>
        <a:lstStyle/>
        <a:p>
          <a:pPr rtl="0"/>
          <a:r>
            <a:rPr lang="de-DE" sz="1500" b="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 </a:t>
          </a:r>
          <a:r>
            <a:rPr lang="en-GB" sz="1500" b="0" i="0" u="none" strike="noStrike" cap="none" spc="0" baseline="0" dirty="0" smtClean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j-lt"/>
              <a:ea typeface="Lucida Sans Unicode" pitchFamily="2"/>
              <a:cs typeface="Tahoma" pitchFamily="2"/>
            </a:rPr>
            <a:t>Automation</a:t>
          </a:r>
          <a:endParaRPr lang="de-DE" sz="1500" b="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161B9DAF-9299-43B2-BA25-F928F16867E3}" type="parTrans" cxnId="{6A7FD77E-61D7-442C-971F-E981C8B0158F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EF325B6F-8618-444D-9FFF-BA8D957F5FF7}" type="sibTrans" cxnId="{6A7FD77E-61D7-442C-971F-E981C8B0158F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7572CC56-54CF-4AF6-8996-0B416C7CFA9C}">
      <dgm:prSet phldrT="[Text]" custT="1"/>
      <dgm:spPr/>
      <dgm:t>
        <a:bodyPr anchor="b"/>
        <a:lstStyle/>
        <a:p>
          <a:r>
            <a:rPr lang="de-DE" sz="1200" b="0" dirty="0" smtClean="0">
              <a:latin typeface="Frutiger LT Com 75 Black" pitchFamily="34" charset="0"/>
            </a:rPr>
            <a:t>21.Cen.</a:t>
          </a:r>
          <a:endParaRPr lang="de-DE" sz="1200" b="0" dirty="0">
            <a:latin typeface="Frutiger LT Com 75 Black" pitchFamily="34" charset="0"/>
          </a:endParaRPr>
        </a:p>
      </dgm:t>
    </dgm:pt>
    <dgm:pt modelId="{3193D617-9154-406E-97B4-8A18D34E2013}" type="parTrans" cxnId="{0307F8E9-88B9-44A2-B676-82B0F44D0FDD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6EA4A04B-A1A2-4654-B40A-F0F9ACB2E1A1}" type="sibTrans" cxnId="{0307F8E9-88B9-44A2-B676-82B0F44D0FDD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7B302297-BD6F-4584-91A5-094B6C803A20}">
      <dgm:prSet phldrT="[Text]" custT="1"/>
      <dgm:spPr/>
      <dgm:t>
        <a:bodyPr/>
        <a:lstStyle/>
        <a:p>
          <a:pPr rtl="0"/>
          <a:r>
            <a:rPr 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Cyber Physical Systems</a:t>
          </a:r>
          <a:endParaRPr lang="de-DE" sz="1500" b="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gm:t>
    </dgm:pt>
    <dgm:pt modelId="{0AC2073E-EEAF-42F2-AAC9-39825B3BC095}" type="parTrans" cxnId="{176DBE14-2EC8-40B1-A083-7B140BD49403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F5263E81-C124-449C-ACD7-D48ECBAE9DF3}" type="sibTrans" cxnId="{176DBE14-2EC8-40B1-A083-7B140BD49403}">
      <dgm:prSet/>
      <dgm:spPr/>
      <dgm:t>
        <a:bodyPr/>
        <a:lstStyle/>
        <a:p>
          <a:endParaRPr lang="de-DE" sz="1200" b="0">
            <a:latin typeface="+mj-lt"/>
          </a:endParaRPr>
        </a:p>
      </dgm:t>
    </dgm:pt>
    <dgm:pt modelId="{C2B6025D-AFF1-4CD8-B136-491AFEAD1635}">
      <dgm:prSet phldrT="[Text]" custT="1"/>
      <dgm:spPr/>
      <dgm:t>
        <a:bodyPr/>
        <a:lstStyle/>
        <a:p>
          <a:pPr rtl="0"/>
          <a:r>
            <a:rPr lang="de-DE" sz="1500" b="0" dirty="0" smtClean="0">
              <a:solidFill>
                <a:schemeClr val="accent1"/>
              </a:solidFill>
              <a:latin typeface="Frutiger LT Com 65 Bold" pitchFamily="34" charset="0"/>
            </a:rPr>
            <a:t>Supply Chain Management</a:t>
          </a:r>
          <a:endParaRPr lang="de-DE" sz="1500" b="0" dirty="0">
            <a:solidFill>
              <a:schemeClr val="accent1"/>
            </a:solidFill>
            <a:latin typeface="Frutiger LT Com 65 Bold" pitchFamily="34" charset="0"/>
          </a:endParaRPr>
        </a:p>
      </dgm:t>
    </dgm:pt>
    <dgm:pt modelId="{368F875E-BF7E-49D0-9164-01C1762729B5}" type="parTrans" cxnId="{7662FC0E-909B-41EA-8CAD-125066E64348}">
      <dgm:prSet/>
      <dgm:spPr/>
      <dgm:t>
        <a:bodyPr/>
        <a:lstStyle/>
        <a:p>
          <a:endParaRPr lang="de-DE"/>
        </a:p>
      </dgm:t>
    </dgm:pt>
    <dgm:pt modelId="{B1CC8B58-B962-45DF-A24A-2A1E3FCA3C96}" type="sibTrans" cxnId="{7662FC0E-909B-41EA-8CAD-125066E64348}">
      <dgm:prSet/>
      <dgm:spPr/>
      <dgm:t>
        <a:bodyPr/>
        <a:lstStyle/>
        <a:p>
          <a:endParaRPr lang="de-DE"/>
        </a:p>
      </dgm:t>
    </dgm:pt>
    <dgm:pt modelId="{DDC1C288-839F-4CAE-A684-E50DA3040738}">
      <dgm:prSet phldrT="[Text]" custT="1"/>
      <dgm:spPr/>
      <dgm:t>
        <a:bodyPr/>
        <a:lstStyle/>
        <a:p>
          <a:pPr rtl="0"/>
          <a:r>
            <a:rPr lang="de-DE" sz="1500" b="0" dirty="0" smtClean="0">
              <a:solidFill>
                <a:schemeClr val="accent1"/>
              </a:solidFill>
              <a:latin typeface="Frutiger LT Com 65 Bold" pitchFamily="34" charset="0"/>
            </a:rPr>
            <a:t>Internet der Dinge</a:t>
          </a:r>
          <a:endParaRPr lang="de-DE" sz="1500" b="0" dirty="0">
            <a:solidFill>
              <a:schemeClr val="accent1"/>
            </a:solidFill>
            <a:latin typeface="Frutiger LT Com 65 Bold" pitchFamily="34" charset="0"/>
          </a:endParaRPr>
        </a:p>
      </dgm:t>
    </dgm:pt>
    <dgm:pt modelId="{CE54CE40-9129-42C8-8138-83D91FEE779C}" type="parTrans" cxnId="{B7A2CA0E-32A6-452A-9D93-DD760AA29D87}">
      <dgm:prSet/>
      <dgm:spPr/>
      <dgm:t>
        <a:bodyPr/>
        <a:lstStyle/>
        <a:p>
          <a:endParaRPr lang="de-DE"/>
        </a:p>
      </dgm:t>
    </dgm:pt>
    <dgm:pt modelId="{BF813DD9-48F6-4935-ACF5-8FE1ACD3F754}" type="sibTrans" cxnId="{B7A2CA0E-32A6-452A-9D93-DD760AA29D87}">
      <dgm:prSet/>
      <dgm:spPr/>
      <dgm:t>
        <a:bodyPr/>
        <a:lstStyle/>
        <a:p>
          <a:endParaRPr lang="de-DE"/>
        </a:p>
      </dgm:t>
    </dgm:pt>
    <dgm:pt modelId="{511A8962-42D1-47A0-8AA9-20AB74414D33}" type="pres">
      <dgm:prSet presAssocID="{70C60CC1-1BB5-4E7F-8DCB-86CB973E0B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15499D4-182D-4CF5-822D-87E744C7247D}" type="pres">
      <dgm:prSet presAssocID="{6F5AAB01-A5E0-4F60-BDE9-1E45C3917220}" presName="composite" presStyleCnt="0"/>
      <dgm:spPr/>
    </dgm:pt>
    <dgm:pt modelId="{BD654F72-A57B-4CF1-BCDC-8E3866A199C5}" type="pres">
      <dgm:prSet presAssocID="{6F5AAB01-A5E0-4F60-BDE9-1E45C391722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59792D6-125B-469C-92C3-3CB6EBA56479}" type="pres">
      <dgm:prSet presAssocID="{6F5AAB01-A5E0-4F60-BDE9-1E45C3917220}" presName="descendantText" presStyleLbl="alignAcc1" presStyleIdx="0" presStyleCnt="4" custLinFactNeighborX="230" custLinFactNeighborY="13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FCA04B3-C152-45EE-8ED7-7227E3AD1752}" type="pres">
      <dgm:prSet presAssocID="{68FCDF19-94D7-402F-A48A-06815C5E5F30}" presName="sp" presStyleCnt="0"/>
      <dgm:spPr/>
    </dgm:pt>
    <dgm:pt modelId="{5AEE2269-DFAF-40D9-B3D6-3C9A00F1C831}" type="pres">
      <dgm:prSet presAssocID="{452F9B3E-F3BC-4E5D-A5E9-A07946945CC2}" presName="composite" presStyleCnt="0"/>
      <dgm:spPr/>
    </dgm:pt>
    <dgm:pt modelId="{97035F53-444D-4294-BC94-56D292B1C8E0}" type="pres">
      <dgm:prSet presAssocID="{452F9B3E-F3BC-4E5D-A5E9-A07946945CC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69B9919-7E32-4F38-9837-BCA51877AB80}" type="pres">
      <dgm:prSet presAssocID="{452F9B3E-F3BC-4E5D-A5E9-A07946945CC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5F3071D-32E2-42CC-891C-90C4DEFFCA0B}" type="pres">
      <dgm:prSet presAssocID="{BD4F8F90-31DE-4C86-B508-514CFCDEB4BD}" presName="sp" presStyleCnt="0"/>
      <dgm:spPr/>
    </dgm:pt>
    <dgm:pt modelId="{F0CBD48C-CCC1-46C9-B20F-7E9D2FFC9AA5}" type="pres">
      <dgm:prSet presAssocID="{85CC52DB-4A38-4CB3-A19F-B49F5832E53B}" presName="composite" presStyleCnt="0"/>
      <dgm:spPr/>
    </dgm:pt>
    <dgm:pt modelId="{AC3B8C51-849E-48EA-9542-63B896381161}" type="pres">
      <dgm:prSet presAssocID="{85CC52DB-4A38-4CB3-A19F-B49F5832E53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1168B5-5B83-4304-AC65-403ABF2B893A}" type="pres">
      <dgm:prSet presAssocID="{85CC52DB-4A38-4CB3-A19F-B49F5832E53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544235-709F-43BC-A24D-296492935D66}" type="pres">
      <dgm:prSet presAssocID="{6EB18C27-8783-4F41-B484-87AED40C04A3}" presName="sp" presStyleCnt="0"/>
      <dgm:spPr/>
    </dgm:pt>
    <dgm:pt modelId="{60CDAF9A-846B-43F4-B6B2-D9D8D838DC3E}" type="pres">
      <dgm:prSet presAssocID="{7572CC56-54CF-4AF6-8996-0B416C7CFA9C}" presName="composite" presStyleCnt="0"/>
      <dgm:spPr/>
    </dgm:pt>
    <dgm:pt modelId="{1CBCA432-42A4-45E3-80AF-BF6599A59BDC}" type="pres">
      <dgm:prSet presAssocID="{7572CC56-54CF-4AF6-8996-0B416C7CFA9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299437-E84D-4923-99B1-37AA8AA0BFBD}" type="pres">
      <dgm:prSet presAssocID="{7572CC56-54CF-4AF6-8996-0B416C7CFA9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170934D-0366-4143-A0A5-F1AA04632A45}" srcId="{452F9B3E-F3BC-4E5D-A5E9-A07946945CC2}" destId="{69519FDC-141C-4D02-9A2D-00C4920085B4}" srcOrd="0" destOrd="0" parTransId="{48CA61C7-A27F-4CB7-8030-21724A9DDF5D}" sibTransId="{81431872-7353-4567-98FB-5A742E57BA50}"/>
    <dgm:cxn modelId="{488D114E-392C-44DF-A339-87E746822931}" srcId="{70C60CC1-1BB5-4E7F-8DCB-86CB973E0B43}" destId="{6F5AAB01-A5E0-4F60-BDE9-1E45C3917220}" srcOrd="0" destOrd="0" parTransId="{2F54272A-9946-454A-9328-8A7DF5D5EF25}" sibTransId="{68FCDF19-94D7-402F-A48A-06815C5E5F30}"/>
    <dgm:cxn modelId="{60C6E669-CE11-4D6B-8030-18B7E33D6787}" type="presOf" srcId="{7572CC56-54CF-4AF6-8996-0B416C7CFA9C}" destId="{1CBCA432-42A4-45E3-80AF-BF6599A59BDC}" srcOrd="0" destOrd="0" presId="urn:microsoft.com/office/officeart/2005/8/layout/chevron2"/>
    <dgm:cxn modelId="{33251E94-ECBA-4F03-9AF1-5636BEEECA73}" type="presOf" srcId="{69519FDC-141C-4D02-9A2D-00C4920085B4}" destId="{B69B9919-7E32-4F38-9837-BCA51877AB80}" srcOrd="0" destOrd="0" presId="urn:microsoft.com/office/officeart/2005/8/layout/chevron2"/>
    <dgm:cxn modelId="{D21D4C4E-7C0F-4C14-A75A-06484D52209D}" type="presOf" srcId="{DDC1C288-839F-4CAE-A684-E50DA3040738}" destId="{9D299437-E84D-4923-99B1-37AA8AA0BFBD}" srcOrd="0" destOrd="1" presId="urn:microsoft.com/office/officeart/2005/8/layout/chevron2"/>
    <dgm:cxn modelId="{B7A2CA0E-32A6-452A-9D93-DD760AA29D87}" srcId="{7572CC56-54CF-4AF6-8996-0B416C7CFA9C}" destId="{DDC1C288-839F-4CAE-A684-E50DA3040738}" srcOrd="1" destOrd="0" parTransId="{CE54CE40-9129-42C8-8138-83D91FEE779C}" sibTransId="{BF813DD9-48F6-4935-ACF5-8FE1ACD3F754}"/>
    <dgm:cxn modelId="{6EF9C857-122E-4D73-9B75-696257A88050}" type="presOf" srcId="{452F9B3E-F3BC-4E5D-A5E9-A07946945CC2}" destId="{97035F53-444D-4294-BC94-56D292B1C8E0}" srcOrd="0" destOrd="0" presId="urn:microsoft.com/office/officeart/2005/8/layout/chevron2"/>
    <dgm:cxn modelId="{625621AD-B5AE-486A-94F8-B97ACF7909BB}" type="presOf" srcId="{6BA3AA52-D83D-4D44-A3B5-CF277AD1A985}" destId="{A59792D6-125B-469C-92C3-3CB6EBA56479}" srcOrd="0" destOrd="0" presId="urn:microsoft.com/office/officeart/2005/8/layout/chevron2"/>
    <dgm:cxn modelId="{2949819D-0234-4FF6-82EF-872E4E4D43CF}" type="presOf" srcId="{7B302297-BD6F-4584-91A5-094B6C803A20}" destId="{9D299437-E84D-4923-99B1-37AA8AA0BFBD}" srcOrd="0" destOrd="0" presId="urn:microsoft.com/office/officeart/2005/8/layout/chevron2"/>
    <dgm:cxn modelId="{0307F8E9-88B9-44A2-B676-82B0F44D0FDD}" srcId="{70C60CC1-1BB5-4E7F-8DCB-86CB973E0B43}" destId="{7572CC56-54CF-4AF6-8996-0B416C7CFA9C}" srcOrd="3" destOrd="0" parTransId="{3193D617-9154-406E-97B4-8A18D34E2013}" sibTransId="{6EA4A04B-A1A2-4654-B40A-F0F9ACB2E1A1}"/>
    <dgm:cxn modelId="{69E69813-820A-49ED-AFD6-92502946E57E}" srcId="{70C60CC1-1BB5-4E7F-8DCB-86CB973E0B43}" destId="{452F9B3E-F3BC-4E5D-A5E9-A07946945CC2}" srcOrd="1" destOrd="0" parTransId="{998E39F6-4CF5-4804-97F4-8455483AD5CF}" sibTransId="{BD4F8F90-31DE-4C86-B508-514CFCDEB4BD}"/>
    <dgm:cxn modelId="{6A7FD77E-61D7-442C-971F-E981C8B0158F}" srcId="{85CC52DB-4A38-4CB3-A19F-B49F5832E53B}" destId="{41BFD52A-7976-493D-BF6E-09D5D5F26AAB}" srcOrd="0" destOrd="0" parTransId="{161B9DAF-9299-43B2-BA25-F928F16867E3}" sibTransId="{EF325B6F-8618-444D-9FFF-BA8D957F5FF7}"/>
    <dgm:cxn modelId="{6085A8C6-A93D-4299-BAE4-BDAF93B77A20}" type="presOf" srcId="{41BFD52A-7976-493D-BF6E-09D5D5F26AAB}" destId="{ED1168B5-5B83-4304-AC65-403ABF2B893A}" srcOrd="0" destOrd="0" presId="urn:microsoft.com/office/officeart/2005/8/layout/chevron2"/>
    <dgm:cxn modelId="{176DBE14-2EC8-40B1-A083-7B140BD49403}" srcId="{7572CC56-54CF-4AF6-8996-0B416C7CFA9C}" destId="{7B302297-BD6F-4584-91A5-094B6C803A20}" srcOrd="0" destOrd="0" parTransId="{0AC2073E-EEAF-42F2-AAC9-39825B3BC095}" sibTransId="{F5263E81-C124-449C-ACD7-D48ECBAE9DF3}"/>
    <dgm:cxn modelId="{E132C97B-982E-4487-A1DB-5CDC3BDE9C83}" srcId="{6F5AAB01-A5E0-4F60-BDE9-1E45C3917220}" destId="{6BA3AA52-D83D-4D44-A3B5-CF277AD1A985}" srcOrd="0" destOrd="0" parTransId="{C89A2E21-D463-4D33-88CC-E0540E3FD04D}" sibTransId="{F67E72C7-7EBF-4C0C-8569-1773DED568D0}"/>
    <dgm:cxn modelId="{BB22524E-7751-4E0D-AE86-4689E96E6E0D}" type="presOf" srcId="{C2B6025D-AFF1-4CD8-B136-491AFEAD1635}" destId="{ED1168B5-5B83-4304-AC65-403ABF2B893A}" srcOrd="0" destOrd="1" presId="urn:microsoft.com/office/officeart/2005/8/layout/chevron2"/>
    <dgm:cxn modelId="{3A9EDA1B-D5A4-4485-9A85-09D8B125962A}" srcId="{70C60CC1-1BB5-4E7F-8DCB-86CB973E0B43}" destId="{85CC52DB-4A38-4CB3-A19F-B49F5832E53B}" srcOrd="2" destOrd="0" parTransId="{4B47365E-A6D1-4D96-A2C3-AABD25AD17E4}" sibTransId="{6EB18C27-8783-4F41-B484-87AED40C04A3}"/>
    <dgm:cxn modelId="{7662FC0E-909B-41EA-8CAD-125066E64348}" srcId="{85CC52DB-4A38-4CB3-A19F-B49F5832E53B}" destId="{C2B6025D-AFF1-4CD8-B136-491AFEAD1635}" srcOrd="1" destOrd="0" parTransId="{368F875E-BF7E-49D0-9164-01C1762729B5}" sibTransId="{B1CC8B58-B962-45DF-A24A-2A1E3FCA3C96}"/>
    <dgm:cxn modelId="{78618DA8-93BA-4B34-A8FE-180A42227C17}" type="presOf" srcId="{70C60CC1-1BB5-4E7F-8DCB-86CB973E0B43}" destId="{511A8962-42D1-47A0-8AA9-20AB74414D33}" srcOrd="0" destOrd="0" presId="urn:microsoft.com/office/officeart/2005/8/layout/chevron2"/>
    <dgm:cxn modelId="{12187E6D-4E1D-4B07-BCDE-0464A3A62D9C}" type="presOf" srcId="{85CC52DB-4A38-4CB3-A19F-B49F5832E53B}" destId="{AC3B8C51-849E-48EA-9542-63B896381161}" srcOrd="0" destOrd="0" presId="urn:microsoft.com/office/officeart/2005/8/layout/chevron2"/>
    <dgm:cxn modelId="{55A90DDF-EB23-49E6-93FA-95D49F487E72}" type="presOf" srcId="{6F5AAB01-A5E0-4F60-BDE9-1E45C3917220}" destId="{BD654F72-A57B-4CF1-BCDC-8E3866A199C5}" srcOrd="0" destOrd="0" presId="urn:microsoft.com/office/officeart/2005/8/layout/chevron2"/>
    <dgm:cxn modelId="{1CA1B1C6-5EBE-4F5C-88C1-151EC7FAC620}" type="presParOf" srcId="{511A8962-42D1-47A0-8AA9-20AB74414D33}" destId="{F15499D4-182D-4CF5-822D-87E744C7247D}" srcOrd="0" destOrd="0" presId="urn:microsoft.com/office/officeart/2005/8/layout/chevron2"/>
    <dgm:cxn modelId="{C31A440C-1C84-4575-95B3-6FA8A0D26E7C}" type="presParOf" srcId="{F15499D4-182D-4CF5-822D-87E744C7247D}" destId="{BD654F72-A57B-4CF1-BCDC-8E3866A199C5}" srcOrd="0" destOrd="0" presId="urn:microsoft.com/office/officeart/2005/8/layout/chevron2"/>
    <dgm:cxn modelId="{64D04C63-EEA5-46BE-8B2C-5C330CDA30DB}" type="presParOf" srcId="{F15499D4-182D-4CF5-822D-87E744C7247D}" destId="{A59792D6-125B-469C-92C3-3CB6EBA56479}" srcOrd="1" destOrd="0" presId="urn:microsoft.com/office/officeart/2005/8/layout/chevron2"/>
    <dgm:cxn modelId="{41EEA57D-6D5C-4186-B816-1CDC0226E474}" type="presParOf" srcId="{511A8962-42D1-47A0-8AA9-20AB74414D33}" destId="{7FCA04B3-C152-45EE-8ED7-7227E3AD1752}" srcOrd="1" destOrd="0" presId="urn:microsoft.com/office/officeart/2005/8/layout/chevron2"/>
    <dgm:cxn modelId="{4487E607-EB2B-4A5F-9813-FDC6414AA391}" type="presParOf" srcId="{511A8962-42D1-47A0-8AA9-20AB74414D33}" destId="{5AEE2269-DFAF-40D9-B3D6-3C9A00F1C831}" srcOrd="2" destOrd="0" presId="urn:microsoft.com/office/officeart/2005/8/layout/chevron2"/>
    <dgm:cxn modelId="{CB538CD5-32FC-4900-95BB-C96C5E663245}" type="presParOf" srcId="{5AEE2269-DFAF-40D9-B3D6-3C9A00F1C831}" destId="{97035F53-444D-4294-BC94-56D292B1C8E0}" srcOrd="0" destOrd="0" presId="urn:microsoft.com/office/officeart/2005/8/layout/chevron2"/>
    <dgm:cxn modelId="{1087EC78-7550-44E4-A313-1DAB9B54D6F7}" type="presParOf" srcId="{5AEE2269-DFAF-40D9-B3D6-3C9A00F1C831}" destId="{B69B9919-7E32-4F38-9837-BCA51877AB80}" srcOrd="1" destOrd="0" presId="urn:microsoft.com/office/officeart/2005/8/layout/chevron2"/>
    <dgm:cxn modelId="{B65A7213-F5EE-48D2-A60E-C76DCE2F2BF6}" type="presParOf" srcId="{511A8962-42D1-47A0-8AA9-20AB74414D33}" destId="{E5F3071D-32E2-42CC-891C-90C4DEFFCA0B}" srcOrd="3" destOrd="0" presId="urn:microsoft.com/office/officeart/2005/8/layout/chevron2"/>
    <dgm:cxn modelId="{BCF583F6-922A-48DC-A7EF-F4F661B1D3F8}" type="presParOf" srcId="{511A8962-42D1-47A0-8AA9-20AB74414D33}" destId="{F0CBD48C-CCC1-46C9-B20F-7E9D2FFC9AA5}" srcOrd="4" destOrd="0" presId="urn:microsoft.com/office/officeart/2005/8/layout/chevron2"/>
    <dgm:cxn modelId="{7B59E13C-53A0-44A1-AD86-3D543CB45E6D}" type="presParOf" srcId="{F0CBD48C-CCC1-46C9-B20F-7E9D2FFC9AA5}" destId="{AC3B8C51-849E-48EA-9542-63B896381161}" srcOrd="0" destOrd="0" presId="urn:microsoft.com/office/officeart/2005/8/layout/chevron2"/>
    <dgm:cxn modelId="{3DE5AC5E-4309-40F9-A9BE-8DC29D5C7D05}" type="presParOf" srcId="{F0CBD48C-CCC1-46C9-B20F-7E9D2FFC9AA5}" destId="{ED1168B5-5B83-4304-AC65-403ABF2B893A}" srcOrd="1" destOrd="0" presId="urn:microsoft.com/office/officeart/2005/8/layout/chevron2"/>
    <dgm:cxn modelId="{55973F3C-EBC3-4BD2-86A0-CAC4B2DAB5C6}" type="presParOf" srcId="{511A8962-42D1-47A0-8AA9-20AB74414D33}" destId="{0F544235-709F-43BC-A24D-296492935D66}" srcOrd="5" destOrd="0" presId="urn:microsoft.com/office/officeart/2005/8/layout/chevron2"/>
    <dgm:cxn modelId="{9F84C8A6-D4E8-4FCF-8C84-F539ABFD5C32}" type="presParOf" srcId="{511A8962-42D1-47A0-8AA9-20AB74414D33}" destId="{60CDAF9A-846B-43F4-B6B2-D9D8D838DC3E}" srcOrd="6" destOrd="0" presId="urn:microsoft.com/office/officeart/2005/8/layout/chevron2"/>
    <dgm:cxn modelId="{622C9DB6-04C1-4EB4-8406-A2059EC5E2DC}" type="presParOf" srcId="{60CDAF9A-846B-43F4-B6B2-D9D8D838DC3E}" destId="{1CBCA432-42A4-45E3-80AF-BF6599A59BDC}" srcOrd="0" destOrd="0" presId="urn:microsoft.com/office/officeart/2005/8/layout/chevron2"/>
    <dgm:cxn modelId="{3015D623-0DC3-4872-8FAF-E9AD9B06E34E}" type="presParOf" srcId="{60CDAF9A-846B-43F4-B6B2-D9D8D838DC3E}" destId="{9D299437-E84D-4923-99B1-37AA8AA0BFB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654F72-A57B-4CF1-BCDC-8E3866A199C5}">
      <dsp:nvSpPr>
        <dsp:cNvPr id="0" name=""/>
        <dsp:cNvSpPr/>
      </dsp:nvSpPr>
      <dsp:spPr>
        <a:xfrm rot="5400000">
          <a:off x="-189179" y="191579"/>
          <a:ext cx="1261193" cy="88283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Frutiger LT Com 75 Black" pitchFamily="34" charset="0"/>
            </a:rPr>
            <a:t>18.Cen.</a:t>
          </a:r>
          <a:endParaRPr lang="de-DE" sz="1200" b="0" kern="1200" dirty="0">
            <a:latin typeface="Frutiger LT Com 75 Black" pitchFamily="34" charset="0"/>
          </a:endParaRPr>
        </a:p>
      </dsp:txBody>
      <dsp:txXfrm rot="5400000">
        <a:off x="-189179" y="191579"/>
        <a:ext cx="1261193" cy="882835"/>
      </dsp:txXfrm>
    </dsp:sp>
    <dsp:sp modelId="{A59792D6-125B-469C-92C3-3CB6EBA56479}">
      <dsp:nvSpPr>
        <dsp:cNvPr id="0" name=""/>
        <dsp:cNvSpPr/>
      </dsp:nvSpPr>
      <dsp:spPr>
        <a:xfrm rot="5400000">
          <a:off x="1929622" y="-1033533"/>
          <a:ext cx="819775" cy="2913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Mechanisierung</a:t>
          </a:r>
          <a:endParaRPr lang="de-DE" sz="1500" b="0" kern="120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sp:txBody>
      <dsp:txXfrm rot="5400000">
        <a:off x="1929622" y="-1033533"/>
        <a:ext cx="819775" cy="2913350"/>
      </dsp:txXfrm>
    </dsp:sp>
    <dsp:sp modelId="{97035F53-444D-4294-BC94-56D292B1C8E0}">
      <dsp:nvSpPr>
        <dsp:cNvPr id="0" name=""/>
        <dsp:cNvSpPr/>
      </dsp:nvSpPr>
      <dsp:spPr>
        <a:xfrm rot="5400000">
          <a:off x="-189179" y="1304467"/>
          <a:ext cx="1261193" cy="882835"/>
        </a:xfrm>
        <a:prstGeom prst="chevron">
          <a:avLst/>
        </a:prstGeom>
        <a:gradFill rotWithShape="0">
          <a:gsLst>
            <a:gs pos="0">
              <a:schemeClr val="accent4">
                <a:hueOff val="-3088045"/>
                <a:satOff val="29211"/>
                <a:lumOff val="-6404"/>
                <a:alphaOff val="0"/>
                <a:shade val="51000"/>
                <a:satMod val="130000"/>
              </a:schemeClr>
            </a:gs>
            <a:gs pos="80000">
              <a:schemeClr val="accent4">
                <a:hueOff val="-3088045"/>
                <a:satOff val="29211"/>
                <a:lumOff val="-6404"/>
                <a:alphaOff val="0"/>
                <a:shade val="93000"/>
                <a:satMod val="130000"/>
              </a:schemeClr>
            </a:gs>
            <a:gs pos="100000">
              <a:schemeClr val="accent4">
                <a:hueOff val="-3088045"/>
                <a:satOff val="29211"/>
                <a:lumOff val="-640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Frutiger LT Com 75 Black" pitchFamily="34" charset="0"/>
            </a:rPr>
            <a:t>19.Cen.</a:t>
          </a:r>
          <a:endParaRPr lang="de-DE" sz="1200" b="0" kern="1200" dirty="0">
            <a:latin typeface="Frutiger LT Com 75 Black" pitchFamily="34" charset="0"/>
          </a:endParaRPr>
        </a:p>
      </dsp:txBody>
      <dsp:txXfrm rot="5400000">
        <a:off x="-189179" y="1304467"/>
        <a:ext cx="1261193" cy="882835"/>
      </dsp:txXfrm>
    </dsp:sp>
    <dsp:sp modelId="{B69B9919-7E32-4F38-9837-BCA51877AB80}">
      <dsp:nvSpPr>
        <dsp:cNvPr id="0" name=""/>
        <dsp:cNvSpPr/>
      </dsp:nvSpPr>
      <dsp:spPr>
        <a:xfrm rot="5400000">
          <a:off x="1929622" y="68500"/>
          <a:ext cx="819775" cy="2913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088045"/>
              <a:satOff val="29211"/>
              <a:lumOff val="-64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5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Elektrifizierung</a:t>
          </a:r>
          <a:endParaRPr lang="de-DE" sz="1500" b="0" kern="120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</dsp:txBody>
      <dsp:txXfrm rot="5400000">
        <a:off x="1929622" y="68500"/>
        <a:ext cx="819775" cy="2913350"/>
      </dsp:txXfrm>
    </dsp:sp>
    <dsp:sp modelId="{AC3B8C51-849E-48EA-9542-63B896381161}">
      <dsp:nvSpPr>
        <dsp:cNvPr id="0" name=""/>
        <dsp:cNvSpPr/>
      </dsp:nvSpPr>
      <dsp:spPr>
        <a:xfrm rot="5400000">
          <a:off x="-189179" y="2417355"/>
          <a:ext cx="1261193" cy="882835"/>
        </a:xfrm>
        <a:prstGeom prst="chevron">
          <a:avLst/>
        </a:prstGeom>
        <a:gradFill rotWithShape="0">
          <a:gsLst>
            <a:gs pos="0">
              <a:schemeClr val="accent4">
                <a:hueOff val="-6176090"/>
                <a:satOff val="58422"/>
                <a:lumOff val="-12809"/>
                <a:alphaOff val="0"/>
                <a:shade val="51000"/>
                <a:satMod val="130000"/>
              </a:schemeClr>
            </a:gs>
            <a:gs pos="80000">
              <a:schemeClr val="accent4">
                <a:hueOff val="-6176090"/>
                <a:satOff val="58422"/>
                <a:lumOff val="-12809"/>
                <a:alphaOff val="0"/>
                <a:shade val="93000"/>
                <a:satMod val="130000"/>
              </a:schemeClr>
            </a:gs>
            <a:gs pos="100000">
              <a:schemeClr val="accent4">
                <a:hueOff val="-6176090"/>
                <a:satOff val="58422"/>
                <a:lumOff val="-128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Frutiger LT Com 75 Black" pitchFamily="34" charset="0"/>
            </a:rPr>
            <a:t>20.Cen.</a:t>
          </a:r>
        </a:p>
      </dsp:txBody>
      <dsp:txXfrm rot="5400000">
        <a:off x="-189179" y="2417355"/>
        <a:ext cx="1261193" cy="882835"/>
      </dsp:txXfrm>
    </dsp:sp>
    <dsp:sp modelId="{ED1168B5-5B83-4304-AC65-403ABF2B893A}">
      <dsp:nvSpPr>
        <dsp:cNvPr id="0" name=""/>
        <dsp:cNvSpPr/>
      </dsp:nvSpPr>
      <dsp:spPr>
        <a:xfrm rot="5400000">
          <a:off x="1929622" y="1181388"/>
          <a:ext cx="819775" cy="2913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6176090"/>
              <a:satOff val="58422"/>
              <a:lumOff val="-1280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5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 </a:t>
          </a:r>
          <a:r>
            <a:rPr lang="en-GB" sz="1500" b="0" i="0" u="none" strike="noStrike" kern="1200" cap="none" spc="0" baseline="0" dirty="0" smtClean="0">
              <a:solidFill>
                <a:schemeClr val="tx1">
                  <a:lumMod val="50000"/>
                  <a:lumOff val="50000"/>
                </a:schemeClr>
              </a:solidFill>
              <a:uFillTx/>
              <a:latin typeface="+mj-lt"/>
              <a:ea typeface="Lucida Sans Unicode" pitchFamily="2"/>
              <a:cs typeface="Tahoma" pitchFamily="2"/>
            </a:rPr>
            <a:t>Automation</a:t>
          </a:r>
          <a:endParaRPr lang="de-DE" sz="1500" b="0" kern="120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500" b="0" kern="1200" dirty="0" smtClean="0">
              <a:solidFill>
                <a:schemeClr val="accent1"/>
              </a:solidFill>
              <a:latin typeface="Frutiger LT Com 65 Bold" pitchFamily="34" charset="0"/>
            </a:rPr>
            <a:t>Supply Chain Management</a:t>
          </a:r>
          <a:endParaRPr lang="de-DE" sz="1500" b="0" kern="1200" dirty="0">
            <a:solidFill>
              <a:schemeClr val="accent1"/>
            </a:solidFill>
            <a:latin typeface="Frutiger LT Com 65 Bold" pitchFamily="34" charset="0"/>
          </a:endParaRPr>
        </a:p>
      </dsp:txBody>
      <dsp:txXfrm rot="5400000">
        <a:off x="1929622" y="1181388"/>
        <a:ext cx="819775" cy="2913350"/>
      </dsp:txXfrm>
    </dsp:sp>
    <dsp:sp modelId="{1CBCA432-42A4-45E3-80AF-BF6599A59BDC}">
      <dsp:nvSpPr>
        <dsp:cNvPr id="0" name=""/>
        <dsp:cNvSpPr/>
      </dsp:nvSpPr>
      <dsp:spPr>
        <a:xfrm rot="5400000">
          <a:off x="-189179" y="3530242"/>
          <a:ext cx="1261193" cy="882835"/>
        </a:xfrm>
        <a:prstGeom prst="chevron">
          <a:avLst/>
        </a:prstGeom>
        <a:gradFill rotWithShape="0">
          <a:gsLst>
            <a:gs pos="0">
              <a:schemeClr val="accent4">
                <a:hueOff val="-9264134"/>
                <a:satOff val="87633"/>
                <a:lumOff val="-19213"/>
                <a:alphaOff val="0"/>
                <a:shade val="51000"/>
                <a:satMod val="130000"/>
              </a:schemeClr>
            </a:gs>
            <a:gs pos="80000">
              <a:schemeClr val="accent4">
                <a:hueOff val="-9264134"/>
                <a:satOff val="87633"/>
                <a:lumOff val="-19213"/>
                <a:alphaOff val="0"/>
                <a:shade val="93000"/>
                <a:satMod val="130000"/>
              </a:schemeClr>
            </a:gs>
            <a:gs pos="100000">
              <a:schemeClr val="accent4">
                <a:hueOff val="-9264134"/>
                <a:satOff val="87633"/>
                <a:lumOff val="-192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Frutiger LT Com 75 Black" pitchFamily="34" charset="0"/>
            </a:rPr>
            <a:t>21.Cen.</a:t>
          </a:r>
          <a:endParaRPr lang="de-DE" sz="1200" b="0" kern="1200" dirty="0">
            <a:latin typeface="Frutiger LT Com 75 Black" pitchFamily="34" charset="0"/>
          </a:endParaRPr>
        </a:p>
      </dsp:txBody>
      <dsp:txXfrm rot="5400000">
        <a:off x="-189179" y="3530242"/>
        <a:ext cx="1261193" cy="882835"/>
      </dsp:txXfrm>
    </dsp:sp>
    <dsp:sp modelId="{9D299437-E84D-4923-99B1-37AA8AA0BFBD}">
      <dsp:nvSpPr>
        <dsp:cNvPr id="0" name=""/>
        <dsp:cNvSpPr/>
      </dsp:nvSpPr>
      <dsp:spPr>
        <a:xfrm rot="5400000">
          <a:off x="1929622" y="2294276"/>
          <a:ext cx="819775" cy="2913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264134"/>
              <a:satOff val="87633"/>
              <a:lumOff val="-192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Cyber Physical Systems</a:t>
          </a:r>
          <a:endParaRPr lang="de-DE" sz="1500" b="0" kern="120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500" b="0" kern="1200" dirty="0" smtClean="0">
              <a:solidFill>
                <a:schemeClr val="accent1"/>
              </a:solidFill>
              <a:latin typeface="Frutiger LT Com 65 Bold" pitchFamily="34" charset="0"/>
            </a:rPr>
            <a:t>Internet der Dinge</a:t>
          </a:r>
          <a:endParaRPr lang="de-DE" sz="1500" b="0" kern="1200" dirty="0">
            <a:solidFill>
              <a:schemeClr val="accent1"/>
            </a:solidFill>
            <a:latin typeface="Frutiger LT Com 65 Bold" pitchFamily="34" charset="0"/>
          </a:endParaRPr>
        </a:p>
      </dsp:txBody>
      <dsp:txXfrm rot="5400000">
        <a:off x="1929622" y="2294276"/>
        <a:ext cx="819775" cy="2913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11"/>
            <a:ext cx="9554444" cy="1595291"/>
          </a:xfrm>
          <a:prstGeom prst="rect">
            <a:avLst/>
          </a:prstGeom>
        </p:spPr>
        <p:txBody>
          <a:bodyPr vert="horz" lIns="284759" tIns="142376" rIns="284759" bIns="142376" rtlCol="0"/>
          <a:lstStyle>
            <a:lvl1pPr algn="l">
              <a:defRPr sz="3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12487835" y="11"/>
            <a:ext cx="9554444" cy="1595291"/>
          </a:xfrm>
          <a:prstGeom prst="rect">
            <a:avLst/>
          </a:prstGeom>
        </p:spPr>
        <p:txBody>
          <a:bodyPr vert="horz" lIns="284759" tIns="142376" rIns="284759" bIns="142376" rtlCol="0"/>
          <a:lstStyle>
            <a:lvl1pPr algn="r">
              <a:defRPr sz="3400"/>
            </a:lvl1pPr>
          </a:lstStyle>
          <a:p>
            <a:fld id="{39BAE195-2C1B-4BA8-B7AE-97C53731B9A2}" type="datetimeFigureOut">
              <a:rPr lang="de-DE" smtClean="0"/>
              <a:pPr/>
              <a:t>17.02.2013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30340264"/>
            <a:ext cx="9554444" cy="1595291"/>
          </a:xfrm>
          <a:prstGeom prst="rect">
            <a:avLst/>
          </a:prstGeom>
        </p:spPr>
        <p:txBody>
          <a:bodyPr vert="horz" lIns="284759" tIns="142376" rIns="284759" bIns="142376" rtlCol="0" anchor="b"/>
          <a:lstStyle>
            <a:lvl1pPr algn="l">
              <a:defRPr sz="34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12487835" y="30340264"/>
            <a:ext cx="9554444" cy="1595291"/>
          </a:xfrm>
          <a:prstGeom prst="rect">
            <a:avLst/>
          </a:prstGeom>
        </p:spPr>
        <p:txBody>
          <a:bodyPr vert="horz" lIns="284759" tIns="142376" rIns="284759" bIns="142376" rtlCol="0" anchor="b"/>
          <a:lstStyle>
            <a:lvl1pPr algn="r">
              <a:defRPr sz="3400"/>
            </a:lvl1pPr>
          </a:lstStyle>
          <a:p>
            <a:fld id="{890E9469-F09F-4D8E-943E-0FC9D2CE443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58122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11"/>
            <a:ext cx="9554444" cy="1595291"/>
          </a:xfrm>
          <a:prstGeom prst="rect">
            <a:avLst/>
          </a:prstGeom>
        </p:spPr>
        <p:txBody>
          <a:bodyPr vert="horz" lIns="284759" tIns="142376" rIns="284759" bIns="142376" rtlCol="0"/>
          <a:lstStyle>
            <a:lvl1pPr algn="l">
              <a:defRPr sz="3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2487835" y="11"/>
            <a:ext cx="9554444" cy="1595291"/>
          </a:xfrm>
          <a:prstGeom prst="rect">
            <a:avLst/>
          </a:prstGeom>
        </p:spPr>
        <p:txBody>
          <a:bodyPr vert="horz" lIns="284759" tIns="142376" rIns="284759" bIns="142376" rtlCol="0"/>
          <a:lstStyle>
            <a:lvl1pPr algn="r">
              <a:defRPr sz="3400"/>
            </a:lvl1pPr>
          </a:lstStyle>
          <a:p>
            <a:fld id="{F045851A-378C-4CBB-87EC-CB0D56E12442}" type="datetimeFigureOut">
              <a:rPr lang="de-DE" smtClean="0"/>
              <a:pPr/>
              <a:t>17.02.2013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40063" y="2397125"/>
            <a:ext cx="15967075" cy="1197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84759" tIns="142376" rIns="284759" bIns="142376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203740" y="15170130"/>
            <a:ext cx="17639732" cy="14372483"/>
          </a:xfrm>
          <a:prstGeom prst="rect">
            <a:avLst/>
          </a:prstGeom>
        </p:spPr>
        <p:txBody>
          <a:bodyPr vert="horz" lIns="284759" tIns="142376" rIns="284759" bIns="142376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30340264"/>
            <a:ext cx="9554444" cy="1595291"/>
          </a:xfrm>
          <a:prstGeom prst="rect">
            <a:avLst/>
          </a:prstGeom>
        </p:spPr>
        <p:txBody>
          <a:bodyPr vert="horz" lIns="284759" tIns="142376" rIns="284759" bIns="142376" rtlCol="0" anchor="b"/>
          <a:lstStyle>
            <a:lvl1pPr algn="l">
              <a:defRPr sz="34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2487835" y="30340264"/>
            <a:ext cx="9554444" cy="1595291"/>
          </a:xfrm>
          <a:prstGeom prst="rect">
            <a:avLst/>
          </a:prstGeom>
        </p:spPr>
        <p:txBody>
          <a:bodyPr vert="horz" lIns="284759" tIns="142376" rIns="284759" bIns="142376" rtlCol="0" anchor="b"/>
          <a:lstStyle>
            <a:lvl1pPr algn="r">
              <a:defRPr sz="3400"/>
            </a:lvl1pPr>
          </a:lstStyle>
          <a:p>
            <a:fld id="{88A2FE4A-9009-426A-B17B-E39C68728A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2288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1" rtl="0" eaLnBrk="1" latinLnBrk="0" hangingPunct="1">
      <a:defRPr sz="1200" kern="1200">
        <a:solidFill>
          <a:schemeClr val="tx1"/>
        </a:solidFill>
        <a:latin typeface="Frutiger LT Com 45 Light" pitchFamily="34" charset="0"/>
        <a:ea typeface="+mn-ea"/>
        <a:cs typeface="+mn-cs"/>
      </a:defRPr>
    </a:lvl1pPr>
    <a:lvl2pPr marL="457106" algn="l" defTabSz="914211" rtl="0" eaLnBrk="1" latinLnBrk="0" hangingPunct="1">
      <a:defRPr sz="1200" kern="1200">
        <a:solidFill>
          <a:schemeClr val="tx1"/>
        </a:solidFill>
        <a:latin typeface="Frutiger LT Com 45 Light" pitchFamily="34" charset="0"/>
        <a:ea typeface="+mn-ea"/>
        <a:cs typeface="+mn-cs"/>
      </a:defRPr>
    </a:lvl2pPr>
    <a:lvl3pPr marL="914211" algn="l" defTabSz="914211" rtl="0" eaLnBrk="1" latinLnBrk="0" hangingPunct="1">
      <a:defRPr sz="1200" kern="1200">
        <a:solidFill>
          <a:schemeClr val="tx1"/>
        </a:solidFill>
        <a:latin typeface="Frutiger LT Com 45 Light" pitchFamily="34" charset="0"/>
        <a:ea typeface="+mn-ea"/>
        <a:cs typeface="+mn-cs"/>
      </a:defRPr>
    </a:lvl3pPr>
    <a:lvl4pPr marL="1371317" algn="l" defTabSz="914211" rtl="0" eaLnBrk="1" latinLnBrk="0" hangingPunct="1">
      <a:defRPr sz="1200" kern="1200">
        <a:solidFill>
          <a:schemeClr val="tx1"/>
        </a:solidFill>
        <a:latin typeface="Frutiger LT Com 45 Light" pitchFamily="34" charset="0"/>
        <a:ea typeface="+mn-ea"/>
        <a:cs typeface="+mn-cs"/>
      </a:defRPr>
    </a:lvl4pPr>
    <a:lvl5pPr marL="1828423" algn="l" defTabSz="914211" rtl="0" eaLnBrk="1" latinLnBrk="0" hangingPunct="1">
      <a:defRPr sz="1200" kern="1200">
        <a:solidFill>
          <a:schemeClr val="tx1"/>
        </a:solidFill>
        <a:latin typeface="Frutiger LT Com 45 Light" pitchFamily="34" charset="0"/>
        <a:ea typeface="+mn-ea"/>
        <a:cs typeface="+mn-cs"/>
      </a:defRPr>
    </a:lvl5pPr>
    <a:lvl6pPr marL="2285528" algn="l" defTabSz="9142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4" algn="l" defTabSz="9142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0" algn="l" defTabSz="9142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5" algn="l" defTabSz="9142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2847899">
              <a:defRPr/>
            </a:pPr>
            <a:r>
              <a:rPr lang="de-DE" dirty="0" smtClean="0"/>
              <a:t>Es ist dem </a:t>
            </a:r>
            <a:r>
              <a:rPr lang="de-DE" dirty="0" err="1" smtClean="0"/>
              <a:t>Suppy</a:t>
            </a:r>
            <a:r>
              <a:rPr lang="de-DE" dirty="0" smtClean="0"/>
              <a:t> Chain Management nicht gelungen, eine konsistente, umfassende Theorie zu entwickeln.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E4A-9009-426A-B17B-E39C68728A7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7653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-425450" y="0"/>
            <a:ext cx="13349288" cy="10012363"/>
          </a:xfrm>
        </p:spPr>
      </p:sp>
      <p:sp>
        <p:nvSpPr>
          <p:cNvPr id="7" name="Notizenplatzhalt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E4A-9009-426A-B17B-E39C68728A75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6.jpe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jpe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chungscampus Logistik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711785" y="2636912"/>
            <a:ext cx="4872567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14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729244" y="3431966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72825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gleitende Projekte Forschungscampus Log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9" y="1242687"/>
            <a:ext cx="5857883" cy="510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266093"/>
            <a:ext cx="3337704" cy="266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3929066"/>
            <a:ext cx="5857884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5035419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pic>
        <p:nvPicPr>
          <p:cNvPr id="73" name="Picture 2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23249" y="332656"/>
            <a:ext cx="1891206" cy="70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 userDrawn="1"/>
        </p:nvPicPr>
        <p:blipFill>
          <a:blip r:embed="rId6" cstate="email">
            <a:lum brigh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929066"/>
            <a:ext cx="3337704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6" name="Gruppieren 73"/>
          <p:cNvGrpSpPr/>
          <p:nvPr userDrawn="1"/>
        </p:nvGrpSpPr>
        <p:grpSpPr>
          <a:xfrm>
            <a:off x="620208" y="5053796"/>
            <a:ext cx="2097288" cy="679476"/>
            <a:chOff x="0" y="2213629"/>
            <a:chExt cx="3176392" cy="1029083"/>
          </a:xfrm>
        </p:grpSpPr>
        <p:grpSp>
          <p:nvGrpSpPr>
            <p:cNvPr id="77" name="Gruppieren 12"/>
            <p:cNvGrpSpPr/>
            <p:nvPr userDrawn="1"/>
          </p:nvGrpSpPr>
          <p:grpSpPr>
            <a:xfrm>
              <a:off x="0" y="2240868"/>
              <a:ext cx="968549" cy="974604"/>
              <a:chOff x="3483954" y="3711289"/>
              <a:chExt cx="1039104" cy="1045600"/>
            </a:xfrm>
            <a:effectLst/>
          </p:grpSpPr>
          <p:sp>
            <p:nvSpPr>
              <p:cNvPr id="117" name="Oval 57"/>
              <p:cNvSpPr>
                <a:spLocks noChangeArrowheads="1"/>
              </p:cNvSpPr>
              <p:nvPr/>
            </p:nvSpPr>
            <p:spPr bwMode="auto">
              <a:xfrm>
                <a:off x="3496943" y="3730774"/>
                <a:ext cx="1006634" cy="1000137"/>
              </a:xfrm>
              <a:prstGeom prst="ellipse">
                <a:avLst/>
              </a:prstGeom>
              <a:solidFill>
                <a:srgbClr val="86CEE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18" name="Freeform 58"/>
              <p:cNvSpPr>
                <a:spLocks/>
              </p:cNvSpPr>
              <p:nvPr/>
            </p:nvSpPr>
            <p:spPr bwMode="auto">
              <a:xfrm>
                <a:off x="3685279" y="4594527"/>
                <a:ext cx="616970" cy="162362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19" y="21"/>
                  </a:cxn>
                  <a:cxn ang="0">
                    <a:pos x="32" y="26"/>
                  </a:cxn>
                  <a:cxn ang="0">
                    <a:pos x="59" y="32"/>
                  </a:cxn>
                  <a:cxn ang="0">
                    <a:pos x="95" y="28"/>
                  </a:cxn>
                  <a:cxn ang="0">
                    <a:pos x="116" y="21"/>
                  </a:cxn>
                  <a:cxn ang="0">
                    <a:pos x="127" y="13"/>
                  </a:cxn>
                  <a:cxn ang="0">
                    <a:pos x="109" y="9"/>
                  </a:cxn>
                  <a:cxn ang="0">
                    <a:pos x="83" y="2"/>
                  </a:cxn>
                  <a:cxn ang="0">
                    <a:pos x="77" y="2"/>
                  </a:cxn>
                  <a:cxn ang="0">
                    <a:pos x="70" y="1"/>
                  </a:cxn>
                  <a:cxn ang="0">
                    <a:pos x="58" y="0"/>
                  </a:cxn>
                  <a:cxn ang="0">
                    <a:pos x="33" y="1"/>
                  </a:cxn>
                  <a:cxn ang="0">
                    <a:pos x="7" y="8"/>
                  </a:cxn>
                  <a:cxn ang="0">
                    <a:pos x="0" y="8"/>
                  </a:cxn>
                  <a:cxn ang="0">
                    <a:pos x="11" y="16"/>
                  </a:cxn>
                </a:cxnLst>
                <a:rect l="0" t="0" r="r" b="b"/>
                <a:pathLst>
                  <a:path w="131" h="34">
                    <a:moveTo>
                      <a:pt x="11" y="16"/>
                    </a:moveTo>
                    <a:cubicBezTo>
                      <a:pt x="14" y="19"/>
                      <a:pt x="14" y="19"/>
                      <a:pt x="19" y="21"/>
                    </a:cubicBezTo>
                    <a:cubicBezTo>
                      <a:pt x="24" y="23"/>
                      <a:pt x="26" y="24"/>
                      <a:pt x="32" y="26"/>
                    </a:cubicBezTo>
                    <a:cubicBezTo>
                      <a:pt x="42" y="28"/>
                      <a:pt x="48" y="30"/>
                      <a:pt x="59" y="32"/>
                    </a:cubicBezTo>
                    <a:cubicBezTo>
                      <a:pt x="74" y="34"/>
                      <a:pt x="80" y="31"/>
                      <a:pt x="95" y="28"/>
                    </a:cubicBezTo>
                    <a:cubicBezTo>
                      <a:pt x="105" y="26"/>
                      <a:pt x="107" y="26"/>
                      <a:pt x="116" y="21"/>
                    </a:cubicBezTo>
                    <a:cubicBezTo>
                      <a:pt x="119" y="19"/>
                      <a:pt x="131" y="14"/>
                      <a:pt x="127" y="13"/>
                    </a:cubicBezTo>
                    <a:cubicBezTo>
                      <a:pt x="121" y="12"/>
                      <a:pt x="115" y="11"/>
                      <a:pt x="109" y="9"/>
                    </a:cubicBezTo>
                    <a:cubicBezTo>
                      <a:pt x="100" y="7"/>
                      <a:pt x="92" y="3"/>
                      <a:pt x="83" y="2"/>
                    </a:cubicBezTo>
                    <a:cubicBezTo>
                      <a:pt x="81" y="2"/>
                      <a:pt x="79" y="2"/>
                      <a:pt x="77" y="2"/>
                    </a:cubicBezTo>
                    <a:cubicBezTo>
                      <a:pt x="75" y="2"/>
                      <a:pt x="73" y="1"/>
                      <a:pt x="70" y="1"/>
                    </a:cubicBezTo>
                    <a:cubicBezTo>
                      <a:pt x="66" y="1"/>
                      <a:pt x="62" y="1"/>
                      <a:pt x="58" y="0"/>
                    </a:cubicBezTo>
                    <a:cubicBezTo>
                      <a:pt x="50" y="0"/>
                      <a:pt x="41" y="0"/>
                      <a:pt x="33" y="1"/>
                    </a:cubicBezTo>
                    <a:cubicBezTo>
                      <a:pt x="24" y="2"/>
                      <a:pt x="16" y="6"/>
                      <a:pt x="7" y="8"/>
                    </a:cubicBezTo>
                    <a:cubicBezTo>
                      <a:pt x="4" y="9"/>
                      <a:pt x="4" y="7"/>
                      <a:pt x="0" y="8"/>
                    </a:cubicBezTo>
                    <a:lnTo>
                      <a:pt x="11" y="16"/>
                    </a:lnTo>
                    <a:close/>
                  </a:path>
                </a:pathLst>
              </a:custGeom>
              <a:solidFill>
                <a:srgbClr val="96BF2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19" name="Freeform 59"/>
              <p:cNvSpPr>
                <a:spLocks/>
              </p:cNvSpPr>
              <p:nvPr/>
            </p:nvSpPr>
            <p:spPr bwMode="auto">
              <a:xfrm>
                <a:off x="3893099" y="4334751"/>
                <a:ext cx="233798" cy="292250"/>
              </a:xfrm>
              <a:custGeom>
                <a:avLst/>
                <a:gdLst/>
                <a:ahLst/>
                <a:cxnLst>
                  <a:cxn ang="0">
                    <a:pos x="10" y="56"/>
                  </a:cxn>
                  <a:cxn ang="0">
                    <a:pos x="14" y="53"/>
                  </a:cxn>
                  <a:cxn ang="0">
                    <a:pos x="17" y="45"/>
                  </a:cxn>
                  <a:cxn ang="0">
                    <a:pos x="14" y="2"/>
                  </a:cxn>
                  <a:cxn ang="0">
                    <a:pos x="30" y="1"/>
                  </a:cxn>
                  <a:cxn ang="0">
                    <a:pos x="29" y="40"/>
                  </a:cxn>
                  <a:cxn ang="0">
                    <a:pos x="34" y="55"/>
                  </a:cxn>
                  <a:cxn ang="0">
                    <a:pos x="34" y="55"/>
                  </a:cxn>
                  <a:cxn ang="0">
                    <a:pos x="41" y="59"/>
                  </a:cxn>
                  <a:cxn ang="0">
                    <a:pos x="49" y="62"/>
                  </a:cxn>
                  <a:cxn ang="0">
                    <a:pos x="25" y="58"/>
                  </a:cxn>
                  <a:cxn ang="0">
                    <a:pos x="1" y="58"/>
                  </a:cxn>
                  <a:cxn ang="0">
                    <a:pos x="0" y="58"/>
                  </a:cxn>
                  <a:cxn ang="0">
                    <a:pos x="10" y="56"/>
                  </a:cxn>
                </a:cxnLst>
                <a:rect l="0" t="0" r="r" b="b"/>
                <a:pathLst>
                  <a:path w="49" h="62">
                    <a:moveTo>
                      <a:pt x="10" y="56"/>
                    </a:moveTo>
                    <a:cubicBezTo>
                      <a:pt x="12" y="55"/>
                      <a:pt x="13" y="55"/>
                      <a:pt x="14" y="53"/>
                    </a:cubicBezTo>
                    <a:cubicBezTo>
                      <a:pt x="17" y="50"/>
                      <a:pt x="17" y="48"/>
                      <a:pt x="17" y="45"/>
                    </a:cubicBezTo>
                    <a:cubicBezTo>
                      <a:pt x="18" y="38"/>
                      <a:pt x="14" y="9"/>
                      <a:pt x="14" y="2"/>
                    </a:cubicBezTo>
                    <a:cubicBezTo>
                      <a:pt x="20" y="0"/>
                      <a:pt x="27" y="2"/>
                      <a:pt x="30" y="1"/>
                    </a:cubicBezTo>
                    <a:cubicBezTo>
                      <a:pt x="28" y="7"/>
                      <a:pt x="29" y="34"/>
                      <a:pt x="29" y="40"/>
                    </a:cubicBezTo>
                    <a:cubicBezTo>
                      <a:pt x="28" y="46"/>
                      <a:pt x="30" y="50"/>
                      <a:pt x="34" y="55"/>
                    </a:cubicBezTo>
                    <a:cubicBezTo>
                      <a:pt x="33" y="55"/>
                      <a:pt x="35" y="55"/>
                      <a:pt x="34" y="55"/>
                    </a:cubicBezTo>
                    <a:cubicBezTo>
                      <a:pt x="35" y="55"/>
                      <a:pt x="39" y="58"/>
                      <a:pt x="41" y="59"/>
                    </a:cubicBezTo>
                    <a:cubicBezTo>
                      <a:pt x="44" y="59"/>
                      <a:pt x="46" y="61"/>
                      <a:pt x="49" y="62"/>
                    </a:cubicBezTo>
                    <a:cubicBezTo>
                      <a:pt x="41" y="61"/>
                      <a:pt x="33" y="58"/>
                      <a:pt x="25" y="58"/>
                    </a:cubicBezTo>
                    <a:cubicBezTo>
                      <a:pt x="17" y="58"/>
                      <a:pt x="9" y="58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5" y="57"/>
                      <a:pt x="10" y="56"/>
                      <a:pt x="10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20" name="Freeform 60"/>
              <p:cNvSpPr>
                <a:spLocks noEditPoints="1"/>
              </p:cNvSpPr>
              <p:nvPr/>
            </p:nvSpPr>
            <p:spPr bwMode="auto">
              <a:xfrm>
                <a:off x="3607346" y="3841177"/>
                <a:ext cx="759847" cy="649440"/>
              </a:xfrm>
              <a:custGeom>
                <a:avLst/>
                <a:gdLst/>
                <a:ahLst/>
                <a:cxnLst>
                  <a:cxn ang="0">
                    <a:pos x="162" y="76"/>
                  </a:cxn>
                  <a:cxn ang="0">
                    <a:pos x="159" y="67"/>
                  </a:cxn>
                  <a:cxn ang="0">
                    <a:pos x="157" y="49"/>
                  </a:cxn>
                  <a:cxn ang="0">
                    <a:pos x="150" y="46"/>
                  </a:cxn>
                  <a:cxn ang="0">
                    <a:pos x="145" y="37"/>
                  </a:cxn>
                  <a:cxn ang="0">
                    <a:pos x="139" y="22"/>
                  </a:cxn>
                  <a:cxn ang="0">
                    <a:pos x="128" y="15"/>
                  </a:cxn>
                  <a:cxn ang="0">
                    <a:pos x="117" y="6"/>
                  </a:cxn>
                  <a:cxn ang="0">
                    <a:pos x="112" y="5"/>
                  </a:cxn>
                  <a:cxn ang="0">
                    <a:pos x="94" y="3"/>
                  </a:cxn>
                  <a:cxn ang="0">
                    <a:pos x="71" y="0"/>
                  </a:cxn>
                  <a:cxn ang="0">
                    <a:pos x="52" y="5"/>
                  </a:cxn>
                  <a:cxn ang="0">
                    <a:pos x="27" y="13"/>
                  </a:cxn>
                  <a:cxn ang="0">
                    <a:pos x="24" y="22"/>
                  </a:cxn>
                  <a:cxn ang="0">
                    <a:pos x="12" y="33"/>
                  </a:cxn>
                  <a:cxn ang="0">
                    <a:pos x="7" y="49"/>
                  </a:cxn>
                  <a:cxn ang="0">
                    <a:pos x="13" y="64"/>
                  </a:cxn>
                  <a:cxn ang="0">
                    <a:pos x="2" y="73"/>
                  </a:cxn>
                  <a:cxn ang="0">
                    <a:pos x="12" y="77"/>
                  </a:cxn>
                  <a:cxn ang="0">
                    <a:pos x="13" y="88"/>
                  </a:cxn>
                  <a:cxn ang="0">
                    <a:pos x="16" y="96"/>
                  </a:cxn>
                  <a:cxn ang="0">
                    <a:pos x="23" y="105"/>
                  </a:cxn>
                  <a:cxn ang="0">
                    <a:pos x="32" y="105"/>
                  </a:cxn>
                  <a:cxn ang="0">
                    <a:pos x="28" y="113"/>
                  </a:cxn>
                  <a:cxn ang="0">
                    <a:pos x="33" y="120"/>
                  </a:cxn>
                  <a:cxn ang="0">
                    <a:pos x="33" y="126"/>
                  </a:cxn>
                  <a:cxn ang="0">
                    <a:pos x="40" y="129"/>
                  </a:cxn>
                  <a:cxn ang="0">
                    <a:pos x="45" y="129"/>
                  </a:cxn>
                  <a:cxn ang="0">
                    <a:pos x="52" y="131"/>
                  </a:cxn>
                  <a:cxn ang="0">
                    <a:pos x="58" y="127"/>
                  </a:cxn>
                  <a:cxn ang="0">
                    <a:pos x="57" y="133"/>
                  </a:cxn>
                  <a:cxn ang="0">
                    <a:pos x="64" y="131"/>
                  </a:cxn>
                  <a:cxn ang="0">
                    <a:pos x="71" y="132"/>
                  </a:cxn>
                  <a:cxn ang="0">
                    <a:pos x="75" y="130"/>
                  </a:cxn>
                  <a:cxn ang="0">
                    <a:pos x="78" y="130"/>
                  </a:cxn>
                  <a:cxn ang="0">
                    <a:pos x="93" y="121"/>
                  </a:cxn>
                  <a:cxn ang="0">
                    <a:pos x="96" y="129"/>
                  </a:cxn>
                  <a:cxn ang="0">
                    <a:pos x="109" y="125"/>
                  </a:cxn>
                  <a:cxn ang="0">
                    <a:pos x="112" y="122"/>
                  </a:cxn>
                  <a:cxn ang="0">
                    <a:pos x="110" y="114"/>
                  </a:cxn>
                  <a:cxn ang="0">
                    <a:pos x="111" y="108"/>
                  </a:cxn>
                  <a:cxn ang="0">
                    <a:pos x="119" y="114"/>
                  </a:cxn>
                  <a:cxn ang="0">
                    <a:pos x="114" y="116"/>
                  </a:cxn>
                  <a:cxn ang="0">
                    <a:pos x="119" y="123"/>
                  </a:cxn>
                  <a:cxn ang="0">
                    <a:pos x="130" y="125"/>
                  </a:cxn>
                  <a:cxn ang="0">
                    <a:pos x="144" y="110"/>
                  </a:cxn>
                  <a:cxn ang="0">
                    <a:pos x="154" y="103"/>
                  </a:cxn>
                  <a:cxn ang="0">
                    <a:pos x="151" y="91"/>
                  </a:cxn>
                  <a:cxn ang="0">
                    <a:pos x="128" y="123"/>
                  </a:cxn>
                  <a:cxn ang="0">
                    <a:pos x="22" y="107"/>
                  </a:cxn>
                  <a:cxn ang="0">
                    <a:pos x="72" y="130"/>
                  </a:cxn>
                  <a:cxn ang="0">
                    <a:pos x="122" y="128"/>
                  </a:cxn>
                </a:cxnLst>
                <a:rect l="0" t="0" r="r" b="b"/>
                <a:pathLst>
                  <a:path w="162" h="137">
                    <a:moveTo>
                      <a:pt x="22" y="107"/>
                    </a:move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157" y="85"/>
                    </a:moveTo>
                    <a:cubicBezTo>
                      <a:pt x="157" y="82"/>
                      <a:pt x="161" y="79"/>
                      <a:pt x="162" y="76"/>
                    </a:cubicBezTo>
                    <a:cubicBezTo>
                      <a:pt x="160" y="76"/>
                      <a:pt x="157" y="76"/>
                      <a:pt x="156" y="73"/>
                    </a:cubicBezTo>
                    <a:cubicBezTo>
                      <a:pt x="155" y="70"/>
                      <a:pt x="158" y="70"/>
                      <a:pt x="157" y="67"/>
                    </a:cubicBezTo>
                    <a:cubicBezTo>
                      <a:pt x="158" y="68"/>
                      <a:pt x="158" y="68"/>
                      <a:pt x="158" y="68"/>
                    </a:cubicBezTo>
                    <a:cubicBezTo>
                      <a:pt x="159" y="68"/>
                      <a:pt x="160" y="68"/>
                      <a:pt x="161" y="68"/>
                    </a:cubicBezTo>
                    <a:cubicBezTo>
                      <a:pt x="160" y="68"/>
                      <a:pt x="160" y="67"/>
                      <a:pt x="159" y="67"/>
                    </a:cubicBezTo>
                    <a:cubicBezTo>
                      <a:pt x="160" y="65"/>
                      <a:pt x="160" y="63"/>
                      <a:pt x="158" y="62"/>
                    </a:cubicBezTo>
                    <a:cubicBezTo>
                      <a:pt x="159" y="59"/>
                      <a:pt x="154" y="57"/>
                      <a:pt x="157" y="53"/>
                    </a:cubicBezTo>
                    <a:cubicBezTo>
                      <a:pt x="158" y="52"/>
                      <a:pt x="158" y="52"/>
                      <a:pt x="159" y="52"/>
                    </a:cubicBezTo>
                    <a:cubicBezTo>
                      <a:pt x="158" y="51"/>
                      <a:pt x="158" y="51"/>
                      <a:pt x="157" y="51"/>
                    </a:cubicBezTo>
                    <a:cubicBezTo>
                      <a:pt x="157" y="50"/>
                      <a:pt x="158" y="50"/>
                      <a:pt x="157" y="49"/>
                    </a:cubicBezTo>
                    <a:cubicBezTo>
                      <a:pt x="157" y="49"/>
                      <a:pt x="156" y="49"/>
                      <a:pt x="156" y="49"/>
                    </a:cubicBezTo>
                    <a:cubicBezTo>
                      <a:pt x="156" y="48"/>
                      <a:pt x="157" y="47"/>
                      <a:pt x="157" y="46"/>
                    </a:cubicBezTo>
                    <a:cubicBezTo>
                      <a:pt x="156" y="45"/>
                      <a:pt x="155" y="46"/>
                      <a:pt x="155" y="47"/>
                    </a:cubicBezTo>
                    <a:cubicBezTo>
                      <a:pt x="155" y="47"/>
                      <a:pt x="154" y="47"/>
                      <a:pt x="153" y="46"/>
                    </a:cubicBezTo>
                    <a:cubicBezTo>
                      <a:pt x="152" y="47"/>
                      <a:pt x="150" y="48"/>
                      <a:pt x="150" y="46"/>
                    </a:cubicBezTo>
                    <a:cubicBezTo>
                      <a:pt x="150" y="44"/>
                      <a:pt x="153" y="45"/>
                      <a:pt x="152" y="43"/>
                    </a:cubicBezTo>
                    <a:cubicBezTo>
                      <a:pt x="151" y="43"/>
                      <a:pt x="149" y="43"/>
                      <a:pt x="149" y="43"/>
                    </a:cubicBezTo>
                    <a:cubicBezTo>
                      <a:pt x="150" y="42"/>
                      <a:pt x="151" y="41"/>
                      <a:pt x="150" y="41"/>
                    </a:cubicBezTo>
                    <a:cubicBezTo>
                      <a:pt x="149" y="41"/>
                      <a:pt x="148" y="41"/>
                      <a:pt x="148" y="41"/>
                    </a:cubicBezTo>
                    <a:cubicBezTo>
                      <a:pt x="148" y="38"/>
                      <a:pt x="146" y="39"/>
                      <a:pt x="145" y="37"/>
                    </a:cubicBezTo>
                    <a:cubicBezTo>
                      <a:pt x="146" y="37"/>
                      <a:pt x="146" y="37"/>
                      <a:pt x="146" y="37"/>
                    </a:cubicBezTo>
                    <a:cubicBezTo>
                      <a:pt x="145" y="36"/>
                      <a:pt x="146" y="35"/>
                      <a:pt x="146" y="34"/>
                    </a:cubicBezTo>
                    <a:cubicBezTo>
                      <a:pt x="145" y="33"/>
                      <a:pt x="145" y="32"/>
                      <a:pt x="144" y="31"/>
                    </a:cubicBezTo>
                    <a:cubicBezTo>
                      <a:pt x="143" y="29"/>
                      <a:pt x="144" y="27"/>
                      <a:pt x="144" y="25"/>
                    </a:cubicBezTo>
                    <a:cubicBezTo>
                      <a:pt x="142" y="25"/>
                      <a:pt x="141" y="23"/>
                      <a:pt x="139" y="22"/>
                    </a:cubicBezTo>
                    <a:cubicBezTo>
                      <a:pt x="140" y="21"/>
                      <a:pt x="140" y="18"/>
                      <a:pt x="139" y="17"/>
                    </a:cubicBezTo>
                    <a:cubicBezTo>
                      <a:pt x="138" y="18"/>
                      <a:pt x="135" y="20"/>
                      <a:pt x="135" y="17"/>
                    </a:cubicBezTo>
                    <a:cubicBezTo>
                      <a:pt x="134" y="18"/>
                      <a:pt x="133" y="16"/>
                      <a:pt x="131" y="16"/>
                    </a:cubicBezTo>
                    <a:cubicBezTo>
                      <a:pt x="131" y="16"/>
                      <a:pt x="131" y="15"/>
                      <a:pt x="130" y="15"/>
                    </a:cubicBezTo>
                    <a:cubicBezTo>
                      <a:pt x="130" y="15"/>
                      <a:pt x="129" y="15"/>
                      <a:pt x="128" y="15"/>
                    </a:cubicBezTo>
                    <a:cubicBezTo>
                      <a:pt x="129" y="15"/>
                      <a:pt x="129" y="15"/>
                      <a:pt x="129" y="15"/>
                    </a:cubicBezTo>
                    <a:cubicBezTo>
                      <a:pt x="127" y="13"/>
                      <a:pt x="124" y="12"/>
                      <a:pt x="122" y="10"/>
                    </a:cubicBezTo>
                    <a:cubicBezTo>
                      <a:pt x="122" y="11"/>
                      <a:pt x="122" y="11"/>
                      <a:pt x="123" y="12"/>
                    </a:cubicBezTo>
                    <a:cubicBezTo>
                      <a:pt x="121" y="11"/>
                      <a:pt x="118" y="11"/>
                      <a:pt x="116" y="9"/>
                    </a:cubicBezTo>
                    <a:cubicBezTo>
                      <a:pt x="113" y="8"/>
                      <a:pt x="116" y="8"/>
                      <a:pt x="117" y="6"/>
                    </a:cubicBezTo>
                    <a:cubicBezTo>
                      <a:pt x="116" y="6"/>
                      <a:pt x="115" y="6"/>
                      <a:pt x="115" y="5"/>
                    </a:cubicBezTo>
                    <a:cubicBezTo>
                      <a:pt x="116" y="4"/>
                      <a:pt x="116" y="2"/>
                      <a:pt x="115" y="0"/>
                    </a:cubicBezTo>
                    <a:cubicBezTo>
                      <a:pt x="115" y="1"/>
                      <a:pt x="115" y="2"/>
                      <a:pt x="115" y="3"/>
                    </a:cubicBezTo>
                    <a:cubicBezTo>
                      <a:pt x="114" y="2"/>
                      <a:pt x="114" y="2"/>
                      <a:pt x="114" y="2"/>
                    </a:cubicBezTo>
                    <a:cubicBezTo>
                      <a:pt x="114" y="3"/>
                      <a:pt x="113" y="5"/>
                      <a:pt x="112" y="5"/>
                    </a:cubicBezTo>
                    <a:cubicBezTo>
                      <a:pt x="112" y="1"/>
                      <a:pt x="108" y="7"/>
                      <a:pt x="108" y="3"/>
                    </a:cubicBezTo>
                    <a:cubicBezTo>
                      <a:pt x="107" y="5"/>
                      <a:pt x="105" y="4"/>
                      <a:pt x="104" y="4"/>
                    </a:cubicBezTo>
                    <a:cubicBezTo>
                      <a:pt x="104" y="4"/>
                      <a:pt x="105" y="3"/>
                      <a:pt x="105" y="2"/>
                    </a:cubicBezTo>
                    <a:cubicBezTo>
                      <a:pt x="104" y="2"/>
                      <a:pt x="100" y="1"/>
                      <a:pt x="99" y="2"/>
                    </a:cubicBezTo>
                    <a:cubicBezTo>
                      <a:pt x="97" y="2"/>
                      <a:pt x="96" y="4"/>
                      <a:pt x="94" y="3"/>
                    </a:cubicBezTo>
                    <a:cubicBezTo>
                      <a:pt x="92" y="7"/>
                      <a:pt x="89" y="4"/>
                      <a:pt x="86" y="3"/>
                    </a:cubicBezTo>
                    <a:cubicBezTo>
                      <a:pt x="84" y="3"/>
                      <a:pt x="84" y="4"/>
                      <a:pt x="82" y="2"/>
                    </a:cubicBezTo>
                    <a:cubicBezTo>
                      <a:pt x="81" y="2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2"/>
                    </a:cubicBezTo>
                    <a:cubicBezTo>
                      <a:pt x="76" y="2"/>
                      <a:pt x="73" y="0"/>
                      <a:pt x="71" y="0"/>
                    </a:cubicBezTo>
                    <a:cubicBezTo>
                      <a:pt x="69" y="0"/>
                      <a:pt x="65" y="2"/>
                      <a:pt x="63" y="1"/>
                    </a:cubicBezTo>
                    <a:cubicBezTo>
                      <a:pt x="64" y="3"/>
                      <a:pt x="62" y="4"/>
                      <a:pt x="61" y="2"/>
                    </a:cubicBezTo>
                    <a:cubicBezTo>
                      <a:pt x="60" y="3"/>
                      <a:pt x="58" y="3"/>
                      <a:pt x="57" y="3"/>
                    </a:cubicBezTo>
                    <a:cubicBezTo>
                      <a:pt x="57" y="4"/>
                      <a:pt x="56" y="6"/>
                      <a:pt x="54" y="4"/>
                    </a:cubicBezTo>
                    <a:cubicBezTo>
                      <a:pt x="54" y="5"/>
                      <a:pt x="52" y="6"/>
                      <a:pt x="52" y="5"/>
                    </a:cubicBezTo>
                    <a:cubicBezTo>
                      <a:pt x="51" y="8"/>
                      <a:pt x="47" y="9"/>
                      <a:pt x="46" y="5"/>
                    </a:cubicBezTo>
                    <a:cubicBezTo>
                      <a:pt x="44" y="7"/>
                      <a:pt x="43" y="4"/>
                      <a:pt x="40" y="6"/>
                    </a:cubicBezTo>
                    <a:cubicBezTo>
                      <a:pt x="37" y="7"/>
                      <a:pt x="35" y="10"/>
                      <a:pt x="32" y="10"/>
                    </a:cubicBezTo>
                    <a:cubicBezTo>
                      <a:pt x="32" y="12"/>
                      <a:pt x="32" y="13"/>
                      <a:pt x="32" y="15"/>
                    </a:cubicBezTo>
                    <a:cubicBezTo>
                      <a:pt x="30" y="15"/>
                      <a:pt x="28" y="14"/>
                      <a:pt x="27" y="13"/>
                    </a:cubicBezTo>
                    <a:cubicBezTo>
                      <a:pt x="27" y="14"/>
                      <a:pt x="25" y="15"/>
                      <a:pt x="24" y="17"/>
                    </a:cubicBezTo>
                    <a:cubicBezTo>
                      <a:pt x="22" y="18"/>
                      <a:pt x="23" y="18"/>
                      <a:pt x="23" y="20"/>
                    </a:cubicBezTo>
                    <a:cubicBezTo>
                      <a:pt x="23" y="20"/>
                      <a:pt x="22" y="20"/>
                      <a:pt x="21" y="20"/>
                    </a:cubicBezTo>
                    <a:cubicBezTo>
                      <a:pt x="21" y="21"/>
                      <a:pt x="21" y="22"/>
                      <a:pt x="21" y="22"/>
                    </a:cubicBezTo>
                    <a:cubicBezTo>
                      <a:pt x="22" y="23"/>
                      <a:pt x="23" y="22"/>
                      <a:pt x="24" y="22"/>
                    </a:cubicBezTo>
                    <a:cubicBezTo>
                      <a:pt x="24" y="24"/>
                      <a:pt x="23" y="24"/>
                      <a:pt x="20" y="25"/>
                    </a:cubicBezTo>
                    <a:cubicBezTo>
                      <a:pt x="21" y="25"/>
                      <a:pt x="21" y="26"/>
                      <a:pt x="21" y="26"/>
                    </a:cubicBezTo>
                    <a:cubicBezTo>
                      <a:pt x="20" y="29"/>
                      <a:pt x="15" y="28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4" y="31"/>
                      <a:pt x="13" y="31"/>
                      <a:pt x="12" y="33"/>
                    </a:cubicBezTo>
                    <a:cubicBezTo>
                      <a:pt x="9" y="33"/>
                      <a:pt x="6" y="36"/>
                      <a:pt x="6" y="39"/>
                    </a:cubicBezTo>
                    <a:cubicBezTo>
                      <a:pt x="6" y="40"/>
                      <a:pt x="6" y="41"/>
                      <a:pt x="6" y="42"/>
                    </a:cubicBezTo>
                    <a:cubicBezTo>
                      <a:pt x="7" y="43"/>
                      <a:pt x="7" y="45"/>
                      <a:pt x="8" y="46"/>
                    </a:cubicBezTo>
                    <a:cubicBezTo>
                      <a:pt x="8" y="46"/>
                      <a:pt x="8" y="47"/>
                      <a:pt x="7" y="47"/>
                    </a:cubicBezTo>
                    <a:cubicBezTo>
                      <a:pt x="7" y="47"/>
                      <a:pt x="7" y="48"/>
                      <a:pt x="7" y="49"/>
                    </a:cubicBezTo>
                    <a:cubicBezTo>
                      <a:pt x="7" y="49"/>
                      <a:pt x="6" y="49"/>
                      <a:pt x="5" y="50"/>
                    </a:cubicBezTo>
                    <a:cubicBezTo>
                      <a:pt x="6" y="51"/>
                      <a:pt x="5" y="55"/>
                      <a:pt x="5" y="56"/>
                    </a:cubicBezTo>
                    <a:cubicBezTo>
                      <a:pt x="7" y="56"/>
                      <a:pt x="6" y="58"/>
                      <a:pt x="7" y="59"/>
                    </a:cubicBezTo>
                    <a:cubicBezTo>
                      <a:pt x="8" y="61"/>
                      <a:pt x="9" y="59"/>
                      <a:pt x="11" y="59"/>
                    </a:cubicBezTo>
                    <a:cubicBezTo>
                      <a:pt x="15" y="58"/>
                      <a:pt x="15" y="61"/>
                      <a:pt x="13" y="64"/>
                    </a:cubicBezTo>
                    <a:cubicBezTo>
                      <a:pt x="11" y="64"/>
                      <a:pt x="11" y="61"/>
                      <a:pt x="9" y="60"/>
                    </a:cubicBezTo>
                    <a:cubicBezTo>
                      <a:pt x="7" y="61"/>
                      <a:pt x="4" y="60"/>
                      <a:pt x="3" y="62"/>
                    </a:cubicBezTo>
                    <a:cubicBezTo>
                      <a:pt x="2" y="64"/>
                      <a:pt x="4" y="66"/>
                      <a:pt x="4" y="68"/>
                    </a:cubicBezTo>
                    <a:cubicBezTo>
                      <a:pt x="3" y="68"/>
                      <a:pt x="1" y="68"/>
                      <a:pt x="1" y="68"/>
                    </a:cubicBezTo>
                    <a:cubicBezTo>
                      <a:pt x="0" y="70"/>
                      <a:pt x="3" y="71"/>
                      <a:pt x="2" y="73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2" y="76"/>
                      <a:pt x="7" y="75"/>
                      <a:pt x="9" y="76"/>
                    </a:cubicBezTo>
                    <a:cubicBezTo>
                      <a:pt x="8" y="76"/>
                      <a:pt x="8" y="76"/>
                      <a:pt x="7" y="76"/>
                    </a:cubicBezTo>
                    <a:cubicBezTo>
                      <a:pt x="7" y="77"/>
                      <a:pt x="7" y="78"/>
                      <a:pt x="7" y="79"/>
                    </a:cubicBezTo>
                    <a:cubicBezTo>
                      <a:pt x="7" y="78"/>
                      <a:pt x="11" y="77"/>
                      <a:pt x="12" y="77"/>
                    </a:cubicBezTo>
                    <a:cubicBezTo>
                      <a:pt x="14" y="78"/>
                      <a:pt x="12" y="83"/>
                      <a:pt x="10" y="80"/>
                    </a:cubicBezTo>
                    <a:cubicBezTo>
                      <a:pt x="9" y="80"/>
                      <a:pt x="9" y="80"/>
                      <a:pt x="8" y="80"/>
                    </a:cubicBezTo>
                    <a:cubicBezTo>
                      <a:pt x="8" y="81"/>
                      <a:pt x="8" y="82"/>
                      <a:pt x="9" y="82"/>
                    </a:cubicBezTo>
                    <a:cubicBezTo>
                      <a:pt x="8" y="83"/>
                      <a:pt x="7" y="84"/>
                      <a:pt x="6" y="84"/>
                    </a:cubicBezTo>
                    <a:cubicBezTo>
                      <a:pt x="8" y="87"/>
                      <a:pt x="12" y="86"/>
                      <a:pt x="13" y="88"/>
                    </a:cubicBezTo>
                    <a:cubicBezTo>
                      <a:pt x="14" y="88"/>
                      <a:pt x="15" y="90"/>
                      <a:pt x="16" y="89"/>
                    </a:cubicBezTo>
                    <a:cubicBezTo>
                      <a:pt x="17" y="90"/>
                      <a:pt x="18" y="87"/>
                      <a:pt x="18" y="88"/>
                    </a:cubicBezTo>
                    <a:cubicBezTo>
                      <a:pt x="19" y="89"/>
                      <a:pt x="18" y="89"/>
                      <a:pt x="17" y="89"/>
                    </a:cubicBezTo>
                    <a:cubicBezTo>
                      <a:pt x="18" y="91"/>
                      <a:pt x="16" y="93"/>
                      <a:pt x="15" y="93"/>
                    </a:cubicBezTo>
                    <a:cubicBezTo>
                      <a:pt x="15" y="94"/>
                      <a:pt x="17" y="94"/>
                      <a:pt x="16" y="96"/>
                    </a:cubicBezTo>
                    <a:cubicBezTo>
                      <a:pt x="16" y="96"/>
                      <a:pt x="15" y="97"/>
                      <a:pt x="14" y="97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7"/>
                      <a:pt x="13" y="98"/>
                      <a:pt x="14" y="98"/>
                    </a:cubicBezTo>
                    <a:cubicBezTo>
                      <a:pt x="15" y="98"/>
                      <a:pt x="16" y="98"/>
                      <a:pt x="17" y="98"/>
                    </a:cubicBezTo>
                    <a:cubicBezTo>
                      <a:pt x="18" y="101"/>
                      <a:pt x="17" y="104"/>
                      <a:pt x="23" y="105"/>
                    </a:cubicBezTo>
                    <a:cubicBezTo>
                      <a:pt x="22" y="105"/>
                      <a:pt x="22" y="105"/>
                      <a:pt x="22" y="106"/>
                    </a:cubicBezTo>
                    <a:cubicBezTo>
                      <a:pt x="23" y="105"/>
                      <a:pt x="24" y="104"/>
                      <a:pt x="25" y="104"/>
                    </a:cubicBezTo>
                    <a:cubicBezTo>
                      <a:pt x="26" y="104"/>
                      <a:pt x="27" y="105"/>
                      <a:pt x="28" y="105"/>
                    </a:cubicBezTo>
                    <a:cubicBezTo>
                      <a:pt x="29" y="105"/>
                      <a:pt x="29" y="105"/>
                      <a:pt x="30" y="105"/>
                    </a:cubicBezTo>
                    <a:cubicBezTo>
                      <a:pt x="30" y="107"/>
                      <a:pt x="31" y="105"/>
                      <a:pt x="32" y="105"/>
                    </a:cubicBezTo>
                    <a:cubicBezTo>
                      <a:pt x="33" y="106"/>
                      <a:pt x="32" y="106"/>
                      <a:pt x="33" y="107"/>
                    </a:cubicBezTo>
                    <a:cubicBezTo>
                      <a:pt x="32" y="107"/>
                      <a:pt x="32" y="108"/>
                      <a:pt x="31" y="108"/>
                    </a:cubicBezTo>
                    <a:cubicBezTo>
                      <a:pt x="30" y="109"/>
                      <a:pt x="28" y="106"/>
                      <a:pt x="28" y="109"/>
                    </a:cubicBezTo>
                    <a:cubicBezTo>
                      <a:pt x="28" y="110"/>
                      <a:pt x="29" y="110"/>
                      <a:pt x="29" y="111"/>
                    </a:cubicBezTo>
                    <a:cubicBezTo>
                      <a:pt x="29" y="112"/>
                      <a:pt x="29" y="112"/>
                      <a:pt x="28" y="113"/>
                    </a:cubicBezTo>
                    <a:cubicBezTo>
                      <a:pt x="29" y="113"/>
                      <a:pt x="30" y="113"/>
                      <a:pt x="30" y="113"/>
                    </a:cubicBezTo>
                    <a:cubicBezTo>
                      <a:pt x="30" y="114"/>
                      <a:pt x="28" y="115"/>
                      <a:pt x="30" y="116"/>
                    </a:cubicBezTo>
                    <a:cubicBezTo>
                      <a:pt x="29" y="117"/>
                      <a:pt x="29" y="117"/>
                      <a:pt x="30" y="118"/>
                    </a:cubicBezTo>
                    <a:cubicBezTo>
                      <a:pt x="30" y="118"/>
                      <a:pt x="30" y="119"/>
                      <a:pt x="29" y="119"/>
                    </a:cubicBezTo>
                    <a:cubicBezTo>
                      <a:pt x="30" y="121"/>
                      <a:pt x="31" y="119"/>
                      <a:pt x="33" y="120"/>
                    </a:cubicBezTo>
                    <a:cubicBezTo>
                      <a:pt x="34" y="120"/>
                      <a:pt x="35" y="122"/>
                      <a:pt x="36" y="122"/>
                    </a:cubicBezTo>
                    <a:cubicBezTo>
                      <a:pt x="35" y="124"/>
                      <a:pt x="33" y="122"/>
                      <a:pt x="32" y="124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3" y="124"/>
                      <a:pt x="34" y="124"/>
                      <a:pt x="34" y="125"/>
                    </a:cubicBezTo>
                    <a:cubicBezTo>
                      <a:pt x="34" y="126"/>
                      <a:pt x="33" y="126"/>
                      <a:pt x="33" y="126"/>
                    </a:cubicBezTo>
                    <a:cubicBezTo>
                      <a:pt x="32" y="127"/>
                      <a:pt x="31" y="128"/>
                      <a:pt x="33" y="129"/>
                    </a:cubicBezTo>
                    <a:cubicBezTo>
                      <a:pt x="33" y="129"/>
                      <a:pt x="35" y="127"/>
                      <a:pt x="36" y="129"/>
                    </a:cubicBezTo>
                    <a:cubicBezTo>
                      <a:pt x="36" y="131"/>
                      <a:pt x="34" y="132"/>
                      <a:pt x="33" y="133"/>
                    </a:cubicBezTo>
                    <a:cubicBezTo>
                      <a:pt x="34" y="133"/>
                      <a:pt x="36" y="133"/>
                      <a:pt x="37" y="133"/>
                    </a:cubicBezTo>
                    <a:cubicBezTo>
                      <a:pt x="39" y="132"/>
                      <a:pt x="38" y="131"/>
                      <a:pt x="40" y="129"/>
                    </a:cubicBezTo>
                    <a:cubicBezTo>
                      <a:pt x="41" y="128"/>
                      <a:pt x="43" y="130"/>
                      <a:pt x="42" y="132"/>
                    </a:cubicBezTo>
                    <a:cubicBezTo>
                      <a:pt x="42" y="132"/>
                      <a:pt x="41" y="132"/>
                      <a:pt x="40" y="132"/>
                    </a:cubicBezTo>
                    <a:cubicBezTo>
                      <a:pt x="40" y="132"/>
                      <a:pt x="39" y="133"/>
                      <a:pt x="38" y="134"/>
                    </a:cubicBezTo>
                    <a:cubicBezTo>
                      <a:pt x="41" y="134"/>
                      <a:pt x="42" y="135"/>
                      <a:pt x="44" y="134"/>
                    </a:cubicBezTo>
                    <a:cubicBezTo>
                      <a:pt x="47" y="133"/>
                      <a:pt x="45" y="131"/>
                      <a:pt x="45" y="129"/>
                    </a:cubicBezTo>
                    <a:cubicBezTo>
                      <a:pt x="48" y="128"/>
                      <a:pt x="48" y="127"/>
                      <a:pt x="50" y="125"/>
                    </a:cubicBezTo>
                    <a:cubicBezTo>
                      <a:pt x="51" y="126"/>
                      <a:pt x="51" y="126"/>
                      <a:pt x="51" y="126"/>
                    </a:cubicBezTo>
                    <a:cubicBezTo>
                      <a:pt x="50" y="127"/>
                      <a:pt x="50" y="127"/>
                      <a:pt x="50" y="127"/>
                    </a:cubicBezTo>
                    <a:cubicBezTo>
                      <a:pt x="51" y="126"/>
                      <a:pt x="52" y="127"/>
                      <a:pt x="51" y="128"/>
                    </a:cubicBezTo>
                    <a:cubicBezTo>
                      <a:pt x="52" y="128"/>
                      <a:pt x="50" y="131"/>
                      <a:pt x="52" y="131"/>
                    </a:cubicBezTo>
                    <a:cubicBezTo>
                      <a:pt x="54" y="131"/>
                      <a:pt x="54" y="128"/>
                      <a:pt x="53" y="128"/>
                    </a:cubicBezTo>
                    <a:cubicBezTo>
                      <a:pt x="54" y="127"/>
                      <a:pt x="54" y="127"/>
                      <a:pt x="54" y="126"/>
                    </a:cubicBezTo>
                    <a:cubicBezTo>
                      <a:pt x="54" y="126"/>
                      <a:pt x="54" y="126"/>
                      <a:pt x="53" y="126"/>
                    </a:cubicBezTo>
                    <a:cubicBezTo>
                      <a:pt x="53" y="125"/>
                      <a:pt x="53" y="124"/>
                      <a:pt x="54" y="124"/>
                    </a:cubicBezTo>
                    <a:cubicBezTo>
                      <a:pt x="56" y="125"/>
                      <a:pt x="55" y="127"/>
                      <a:pt x="58" y="127"/>
                    </a:cubicBezTo>
                    <a:cubicBezTo>
                      <a:pt x="56" y="128"/>
                      <a:pt x="56" y="128"/>
                      <a:pt x="56" y="128"/>
                    </a:cubicBezTo>
                    <a:cubicBezTo>
                      <a:pt x="56" y="128"/>
                      <a:pt x="56" y="129"/>
                      <a:pt x="56" y="129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57" y="131"/>
                      <a:pt x="55" y="131"/>
                      <a:pt x="55" y="131"/>
                    </a:cubicBezTo>
                    <a:cubicBezTo>
                      <a:pt x="56" y="132"/>
                      <a:pt x="56" y="132"/>
                      <a:pt x="57" y="133"/>
                    </a:cubicBezTo>
                    <a:cubicBezTo>
                      <a:pt x="57" y="132"/>
                      <a:pt x="58" y="131"/>
                      <a:pt x="58" y="131"/>
                    </a:cubicBezTo>
                    <a:cubicBezTo>
                      <a:pt x="58" y="131"/>
                      <a:pt x="58" y="132"/>
                      <a:pt x="58" y="132"/>
                    </a:cubicBezTo>
                    <a:cubicBezTo>
                      <a:pt x="60" y="130"/>
                      <a:pt x="61" y="131"/>
                      <a:pt x="63" y="131"/>
                    </a:cubicBezTo>
                    <a:cubicBezTo>
                      <a:pt x="64" y="131"/>
                      <a:pt x="64" y="129"/>
                      <a:pt x="66" y="129"/>
                    </a:cubicBezTo>
                    <a:cubicBezTo>
                      <a:pt x="67" y="130"/>
                      <a:pt x="65" y="131"/>
                      <a:pt x="64" y="131"/>
                    </a:cubicBezTo>
                    <a:cubicBezTo>
                      <a:pt x="65" y="132"/>
                      <a:pt x="65" y="134"/>
                      <a:pt x="64" y="135"/>
                    </a:cubicBezTo>
                    <a:cubicBezTo>
                      <a:pt x="66" y="135"/>
                      <a:pt x="65" y="134"/>
                      <a:pt x="66" y="133"/>
                    </a:cubicBezTo>
                    <a:cubicBezTo>
                      <a:pt x="67" y="133"/>
                      <a:pt x="68" y="133"/>
                      <a:pt x="69" y="134"/>
                    </a:cubicBezTo>
                    <a:cubicBezTo>
                      <a:pt x="69" y="133"/>
                      <a:pt x="69" y="133"/>
                      <a:pt x="69" y="132"/>
                    </a:cubicBezTo>
                    <a:cubicBezTo>
                      <a:pt x="69" y="132"/>
                      <a:pt x="70" y="131"/>
                      <a:pt x="71" y="132"/>
                    </a:cubicBezTo>
                    <a:cubicBezTo>
                      <a:pt x="70" y="131"/>
                      <a:pt x="71" y="130"/>
                      <a:pt x="72" y="130"/>
                    </a:cubicBezTo>
                    <a:cubicBezTo>
                      <a:pt x="72" y="129"/>
                      <a:pt x="72" y="127"/>
                      <a:pt x="74" y="128"/>
                    </a:cubicBezTo>
                    <a:cubicBezTo>
                      <a:pt x="73" y="128"/>
                      <a:pt x="73" y="128"/>
                      <a:pt x="73" y="128"/>
                    </a:cubicBezTo>
                    <a:cubicBezTo>
                      <a:pt x="72" y="129"/>
                      <a:pt x="75" y="129"/>
                      <a:pt x="76" y="129"/>
                    </a:cubicBezTo>
                    <a:cubicBezTo>
                      <a:pt x="76" y="129"/>
                      <a:pt x="75" y="130"/>
                      <a:pt x="75" y="130"/>
                    </a:cubicBezTo>
                    <a:cubicBezTo>
                      <a:pt x="75" y="130"/>
                      <a:pt x="75" y="131"/>
                      <a:pt x="76" y="131"/>
                    </a:cubicBezTo>
                    <a:cubicBezTo>
                      <a:pt x="75" y="133"/>
                      <a:pt x="73" y="135"/>
                      <a:pt x="73" y="137"/>
                    </a:cubicBezTo>
                    <a:cubicBezTo>
                      <a:pt x="74" y="136"/>
                      <a:pt x="74" y="134"/>
                      <a:pt x="76" y="134"/>
                    </a:cubicBezTo>
                    <a:cubicBezTo>
                      <a:pt x="76" y="133"/>
                      <a:pt x="77" y="131"/>
                      <a:pt x="78" y="132"/>
                    </a:cubicBezTo>
                    <a:cubicBezTo>
                      <a:pt x="79" y="131"/>
                      <a:pt x="78" y="130"/>
                      <a:pt x="78" y="130"/>
                    </a:cubicBezTo>
                    <a:cubicBezTo>
                      <a:pt x="79" y="128"/>
                      <a:pt x="79" y="129"/>
                      <a:pt x="80" y="129"/>
                    </a:cubicBezTo>
                    <a:cubicBezTo>
                      <a:pt x="80" y="129"/>
                      <a:pt x="80" y="130"/>
                      <a:pt x="81" y="130"/>
                    </a:cubicBezTo>
                    <a:cubicBezTo>
                      <a:pt x="82" y="129"/>
                      <a:pt x="82" y="128"/>
                      <a:pt x="82" y="128"/>
                    </a:cubicBezTo>
                    <a:cubicBezTo>
                      <a:pt x="83" y="124"/>
                      <a:pt x="86" y="123"/>
                      <a:pt x="90" y="123"/>
                    </a:cubicBezTo>
                    <a:cubicBezTo>
                      <a:pt x="92" y="123"/>
                      <a:pt x="92" y="123"/>
                      <a:pt x="93" y="121"/>
                    </a:cubicBezTo>
                    <a:cubicBezTo>
                      <a:pt x="94" y="120"/>
                      <a:pt x="95" y="117"/>
                      <a:pt x="97" y="118"/>
                    </a:cubicBezTo>
                    <a:cubicBezTo>
                      <a:pt x="99" y="119"/>
                      <a:pt x="99" y="126"/>
                      <a:pt x="95" y="123"/>
                    </a:cubicBezTo>
                    <a:cubicBezTo>
                      <a:pt x="94" y="124"/>
                      <a:pt x="93" y="126"/>
                      <a:pt x="91" y="126"/>
                    </a:cubicBezTo>
                    <a:cubicBezTo>
                      <a:pt x="92" y="127"/>
                      <a:pt x="92" y="127"/>
                      <a:pt x="92" y="127"/>
                    </a:cubicBezTo>
                    <a:cubicBezTo>
                      <a:pt x="94" y="126"/>
                      <a:pt x="94" y="128"/>
                      <a:pt x="96" y="129"/>
                    </a:cubicBezTo>
                    <a:cubicBezTo>
                      <a:pt x="98" y="129"/>
                      <a:pt x="97" y="127"/>
                      <a:pt x="99" y="126"/>
                    </a:cubicBezTo>
                    <a:cubicBezTo>
                      <a:pt x="100" y="126"/>
                      <a:pt x="101" y="126"/>
                      <a:pt x="102" y="126"/>
                    </a:cubicBezTo>
                    <a:cubicBezTo>
                      <a:pt x="102" y="126"/>
                      <a:pt x="103" y="125"/>
                      <a:pt x="104" y="125"/>
                    </a:cubicBezTo>
                    <a:cubicBezTo>
                      <a:pt x="105" y="123"/>
                      <a:pt x="104" y="122"/>
                      <a:pt x="107" y="123"/>
                    </a:cubicBezTo>
                    <a:cubicBezTo>
                      <a:pt x="108" y="125"/>
                      <a:pt x="106" y="125"/>
                      <a:pt x="109" y="125"/>
                    </a:cubicBezTo>
                    <a:cubicBezTo>
                      <a:pt x="109" y="127"/>
                      <a:pt x="107" y="127"/>
                      <a:pt x="106" y="128"/>
                    </a:cubicBezTo>
                    <a:cubicBezTo>
                      <a:pt x="107" y="131"/>
                      <a:pt x="108" y="127"/>
                      <a:pt x="110" y="128"/>
                    </a:cubicBezTo>
                    <a:cubicBezTo>
                      <a:pt x="110" y="127"/>
                      <a:pt x="110" y="127"/>
                      <a:pt x="110" y="126"/>
                    </a:cubicBezTo>
                    <a:cubicBezTo>
                      <a:pt x="112" y="126"/>
                      <a:pt x="114" y="125"/>
                      <a:pt x="112" y="124"/>
                    </a:cubicBezTo>
                    <a:cubicBezTo>
                      <a:pt x="112" y="123"/>
                      <a:pt x="112" y="123"/>
                      <a:pt x="112" y="122"/>
                    </a:cubicBezTo>
                    <a:cubicBezTo>
                      <a:pt x="112" y="122"/>
                      <a:pt x="111" y="122"/>
                      <a:pt x="110" y="122"/>
                    </a:cubicBezTo>
                    <a:cubicBezTo>
                      <a:pt x="111" y="121"/>
                      <a:pt x="112" y="120"/>
                      <a:pt x="111" y="118"/>
                    </a:cubicBezTo>
                    <a:cubicBezTo>
                      <a:pt x="110" y="119"/>
                      <a:pt x="107" y="119"/>
                      <a:pt x="107" y="117"/>
                    </a:cubicBezTo>
                    <a:cubicBezTo>
                      <a:pt x="108" y="114"/>
                      <a:pt x="109" y="118"/>
                      <a:pt x="111" y="116"/>
                    </a:cubicBezTo>
                    <a:cubicBezTo>
                      <a:pt x="111" y="115"/>
                      <a:pt x="110" y="115"/>
                      <a:pt x="110" y="114"/>
                    </a:cubicBezTo>
                    <a:cubicBezTo>
                      <a:pt x="109" y="114"/>
                      <a:pt x="108" y="115"/>
                      <a:pt x="108" y="114"/>
                    </a:cubicBezTo>
                    <a:cubicBezTo>
                      <a:pt x="108" y="114"/>
                      <a:pt x="109" y="113"/>
                      <a:pt x="109" y="113"/>
                    </a:cubicBezTo>
                    <a:cubicBezTo>
                      <a:pt x="109" y="112"/>
                      <a:pt x="108" y="107"/>
                      <a:pt x="110" y="109"/>
                    </a:cubicBezTo>
                    <a:cubicBezTo>
                      <a:pt x="110" y="109"/>
                      <a:pt x="110" y="109"/>
                      <a:pt x="110" y="109"/>
                    </a:cubicBezTo>
                    <a:cubicBezTo>
                      <a:pt x="110" y="109"/>
                      <a:pt x="111" y="109"/>
                      <a:pt x="111" y="108"/>
                    </a:cubicBezTo>
                    <a:cubicBezTo>
                      <a:pt x="112" y="109"/>
                      <a:pt x="112" y="110"/>
                      <a:pt x="113" y="111"/>
                    </a:cubicBezTo>
                    <a:cubicBezTo>
                      <a:pt x="114" y="108"/>
                      <a:pt x="118" y="109"/>
                      <a:pt x="120" y="110"/>
                    </a:cubicBezTo>
                    <a:cubicBezTo>
                      <a:pt x="121" y="111"/>
                      <a:pt x="124" y="115"/>
                      <a:pt x="122" y="116"/>
                    </a:cubicBezTo>
                    <a:cubicBezTo>
                      <a:pt x="121" y="117"/>
                      <a:pt x="120" y="116"/>
                      <a:pt x="119" y="116"/>
                    </a:cubicBezTo>
                    <a:cubicBezTo>
                      <a:pt x="118" y="115"/>
                      <a:pt x="119" y="115"/>
                      <a:pt x="119" y="114"/>
                    </a:cubicBezTo>
                    <a:cubicBezTo>
                      <a:pt x="119" y="114"/>
                      <a:pt x="120" y="114"/>
                      <a:pt x="119" y="112"/>
                    </a:cubicBezTo>
                    <a:cubicBezTo>
                      <a:pt x="119" y="112"/>
                      <a:pt x="118" y="111"/>
                      <a:pt x="117" y="111"/>
                    </a:cubicBezTo>
                    <a:cubicBezTo>
                      <a:pt x="117" y="111"/>
                      <a:pt x="116" y="112"/>
                      <a:pt x="115" y="112"/>
                    </a:cubicBezTo>
                    <a:cubicBezTo>
                      <a:pt x="115" y="113"/>
                      <a:pt x="116" y="113"/>
                      <a:pt x="116" y="114"/>
                    </a:cubicBezTo>
                    <a:cubicBezTo>
                      <a:pt x="116" y="116"/>
                      <a:pt x="114" y="115"/>
                      <a:pt x="114" y="116"/>
                    </a:cubicBezTo>
                    <a:cubicBezTo>
                      <a:pt x="113" y="118"/>
                      <a:pt x="116" y="118"/>
                      <a:pt x="117" y="118"/>
                    </a:cubicBezTo>
                    <a:cubicBezTo>
                      <a:pt x="118" y="119"/>
                      <a:pt x="117" y="120"/>
                      <a:pt x="119" y="120"/>
                    </a:cubicBezTo>
                    <a:cubicBezTo>
                      <a:pt x="120" y="119"/>
                      <a:pt x="120" y="119"/>
                      <a:pt x="121" y="118"/>
                    </a:cubicBezTo>
                    <a:cubicBezTo>
                      <a:pt x="127" y="116"/>
                      <a:pt x="122" y="125"/>
                      <a:pt x="121" y="121"/>
                    </a:cubicBezTo>
                    <a:cubicBezTo>
                      <a:pt x="120" y="122"/>
                      <a:pt x="119" y="122"/>
                      <a:pt x="119" y="123"/>
                    </a:cubicBezTo>
                    <a:cubicBezTo>
                      <a:pt x="119" y="123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5"/>
                      <a:pt x="122" y="125"/>
                      <a:pt x="122" y="126"/>
                    </a:cubicBezTo>
                    <a:cubicBezTo>
                      <a:pt x="123" y="125"/>
                      <a:pt x="124" y="126"/>
                      <a:pt x="124" y="126"/>
                    </a:cubicBezTo>
                    <a:cubicBezTo>
                      <a:pt x="126" y="125"/>
                      <a:pt x="127" y="124"/>
                      <a:pt x="130" y="125"/>
                    </a:cubicBezTo>
                    <a:cubicBezTo>
                      <a:pt x="131" y="123"/>
                      <a:pt x="129" y="118"/>
                      <a:pt x="135" y="118"/>
                    </a:cubicBezTo>
                    <a:cubicBezTo>
                      <a:pt x="134" y="116"/>
                      <a:pt x="134" y="115"/>
                      <a:pt x="134" y="113"/>
                    </a:cubicBezTo>
                    <a:cubicBezTo>
                      <a:pt x="135" y="114"/>
                      <a:pt x="137" y="113"/>
                      <a:pt x="138" y="113"/>
                    </a:cubicBezTo>
                    <a:cubicBezTo>
                      <a:pt x="138" y="112"/>
                      <a:pt x="138" y="111"/>
                      <a:pt x="138" y="110"/>
                    </a:cubicBezTo>
                    <a:cubicBezTo>
                      <a:pt x="140" y="111"/>
                      <a:pt x="143" y="112"/>
                      <a:pt x="144" y="110"/>
                    </a:cubicBezTo>
                    <a:cubicBezTo>
                      <a:pt x="143" y="110"/>
                      <a:pt x="143" y="110"/>
                      <a:pt x="142" y="110"/>
                    </a:cubicBezTo>
                    <a:cubicBezTo>
                      <a:pt x="145" y="110"/>
                      <a:pt x="146" y="108"/>
                      <a:pt x="145" y="106"/>
                    </a:cubicBezTo>
                    <a:cubicBezTo>
                      <a:pt x="145" y="106"/>
                      <a:pt x="146" y="106"/>
                      <a:pt x="146" y="107"/>
                    </a:cubicBezTo>
                    <a:cubicBezTo>
                      <a:pt x="146" y="106"/>
                      <a:pt x="146" y="104"/>
                      <a:pt x="146" y="103"/>
                    </a:cubicBezTo>
                    <a:cubicBezTo>
                      <a:pt x="149" y="101"/>
                      <a:pt x="151" y="104"/>
                      <a:pt x="154" y="103"/>
                    </a:cubicBezTo>
                    <a:cubicBezTo>
                      <a:pt x="154" y="103"/>
                      <a:pt x="155" y="101"/>
                      <a:pt x="155" y="101"/>
                    </a:cubicBezTo>
                    <a:cubicBezTo>
                      <a:pt x="153" y="102"/>
                      <a:pt x="152" y="101"/>
                      <a:pt x="150" y="100"/>
                    </a:cubicBezTo>
                    <a:cubicBezTo>
                      <a:pt x="151" y="98"/>
                      <a:pt x="151" y="97"/>
                      <a:pt x="150" y="95"/>
                    </a:cubicBezTo>
                    <a:cubicBezTo>
                      <a:pt x="152" y="95"/>
                      <a:pt x="154" y="94"/>
                      <a:pt x="155" y="93"/>
                    </a:cubicBezTo>
                    <a:cubicBezTo>
                      <a:pt x="154" y="93"/>
                      <a:pt x="153" y="91"/>
                      <a:pt x="151" y="91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1" y="89"/>
                      <a:pt x="151" y="89"/>
                      <a:pt x="150" y="88"/>
                    </a:cubicBezTo>
                    <a:cubicBezTo>
                      <a:pt x="153" y="88"/>
                      <a:pt x="155" y="86"/>
                      <a:pt x="157" y="85"/>
                    </a:cubicBezTo>
                    <a:close/>
                    <a:moveTo>
                      <a:pt x="129" y="124"/>
                    </a:moveTo>
                    <a:cubicBezTo>
                      <a:pt x="128" y="123"/>
                      <a:pt x="128" y="123"/>
                      <a:pt x="128" y="123"/>
                    </a:cubicBezTo>
                    <a:cubicBezTo>
                      <a:pt x="129" y="123"/>
                      <a:pt x="129" y="123"/>
                      <a:pt x="129" y="122"/>
                    </a:cubicBezTo>
                    <a:cubicBezTo>
                      <a:pt x="129" y="123"/>
                      <a:pt x="129" y="123"/>
                      <a:pt x="129" y="124"/>
                    </a:cubicBezTo>
                    <a:close/>
                    <a:moveTo>
                      <a:pt x="21" y="108"/>
                    </a:move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7"/>
                    </a:cubicBezTo>
                    <a:cubicBezTo>
                      <a:pt x="22" y="107"/>
                      <a:pt x="22" y="107"/>
                      <a:pt x="21" y="107"/>
                    </a:cubicBezTo>
                    <a:cubicBezTo>
                      <a:pt x="21" y="108"/>
                      <a:pt x="21" y="108"/>
                      <a:pt x="21" y="108"/>
                    </a:cubicBezTo>
                    <a:close/>
                    <a:moveTo>
                      <a:pt x="72" y="130"/>
                    </a:moveTo>
                    <a:cubicBezTo>
                      <a:pt x="72" y="130"/>
                      <a:pt x="72" y="130"/>
                      <a:pt x="72" y="130"/>
                    </a:cubicBezTo>
                    <a:cubicBezTo>
                      <a:pt x="72" y="130"/>
                      <a:pt x="72" y="130"/>
                      <a:pt x="72" y="130"/>
                    </a:cubicBezTo>
                    <a:close/>
                    <a:moveTo>
                      <a:pt x="122" y="128"/>
                    </a:moveTo>
                    <a:cubicBezTo>
                      <a:pt x="121" y="129"/>
                      <a:pt x="119" y="130"/>
                      <a:pt x="120" y="132"/>
                    </a:cubicBezTo>
                    <a:cubicBezTo>
                      <a:pt x="121" y="131"/>
                      <a:pt x="121" y="131"/>
                      <a:pt x="122" y="130"/>
                    </a:cubicBezTo>
                    <a:cubicBezTo>
                      <a:pt x="122" y="130"/>
                      <a:pt x="122" y="129"/>
                      <a:pt x="122" y="129"/>
                    </a:cubicBezTo>
                    <a:cubicBezTo>
                      <a:pt x="122" y="129"/>
                      <a:pt x="122" y="129"/>
                      <a:pt x="122" y="128"/>
                    </a:cubicBezTo>
                    <a:close/>
                  </a:path>
                </a:pathLst>
              </a:custGeom>
              <a:solidFill>
                <a:srgbClr val="249D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21" name="Freeform 61"/>
              <p:cNvSpPr>
                <a:spLocks noEditPoints="1"/>
              </p:cNvSpPr>
              <p:nvPr/>
            </p:nvSpPr>
            <p:spPr bwMode="auto">
              <a:xfrm>
                <a:off x="3483954" y="3711289"/>
                <a:ext cx="1039104" cy="1045600"/>
              </a:xfrm>
              <a:custGeom>
                <a:avLst/>
                <a:gdLst/>
                <a:ahLst/>
                <a:cxnLst>
                  <a:cxn ang="0">
                    <a:pos x="111" y="0"/>
                  </a:cxn>
                  <a:cxn ang="0">
                    <a:pos x="222" y="111"/>
                  </a:cxn>
                  <a:cxn ang="0">
                    <a:pos x="111" y="222"/>
                  </a:cxn>
                  <a:cxn ang="0">
                    <a:pos x="0" y="111"/>
                  </a:cxn>
                  <a:cxn ang="0">
                    <a:pos x="111" y="0"/>
                  </a:cxn>
                  <a:cxn ang="0">
                    <a:pos x="111" y="10"/>
                  </a:cxn>
                  <a:cxn ang="0">
                    <a:pos x="9" y="111"/>
                  </a:cxn>
                  <a:cxn ang="0">
                    <a:pos x="111" y="213"/>
                  </a:cxn>
                  <a:cxn ang="0">
                    <a:pos x="212" y="111"/>
                  </a:cxn>
                  <a:cxn ang="0">
                    <a:pos x="111" y="10"/>
                  </a:cxn>
                </a:cxnLst>
                <a:rect l="0" t="0" r="r" b="b"/>
                <a:pathLst>
                  <a:path w="222" h="222">
                    <a:moveTo>
                      <a:pt x="111" y="0"/>
                    </a:moveTo>
                    <a:cubicBezTo>
                      <a:pt x="172" y="0"/>
                      <a:pt x="222" y="50"/>
                      <a:pt x="222" y="111"/>
                    </a:cubicBezTo>
                    <a:cubicBezTo>
                      <a:pt x="222" y="173"/>
                      <a:pt x="172" y="222"/>
                      <a:pt x="111" y="222"/>
                    </a:cubicBezTo>
                    <a:cubicBezTo>
                      <a:pt x="49" y="222"/>
                      <a:pt x="0" y="173"/>
                      <a:pt x="0" y="111"/>
                    </a:cubicBezTo>
                    <a:cubicBezTo>
                      <a:pt x="0" y="50"/>
                      <a:pt x="49" y="0"/>
                      <a:pt x="111" y="0"/>
                    </a:cubicBezTo>
                    <a:moveTo>
                      <a:pt x="111" y="10"/>
                    </a:moveTo>
                    <a:cubicBezTo>
                      <a:pt x="55" y="10"/>
                      <a:pt x="9" y="55"/>
                      <a:pt x="9" y="111"/>
                    </a:cubicBezTo>
                    <a:cubicBezTo>
                      <a:pt x="9" y="167"/>
                      <a:pt x="55" y="213"/>
                      <a:pt x="111" y="213"/>
                    </a:cubicBezTo>
                    <a:cubicBezTo>
                      <a:pt x="167" y="213"/>
                      <a:pt x="212" y="167"/>
                      <a:pt x="212" y="111"/>
                    </a:cubicBezTo>
                    <a:cubicBezTo>
                      <a:pt x="212" y="55"/>
                      <a:pt x="167" y="10"/>
                      <a:pt x="111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</p:grpSp>
        <p:grpSp>
          <p:nvGrpSpPr>
            <p:cNvPr id="78" name="Gruppieren 21"/>
            <p:cNvGrpSpPr/>
            <p:nvPr userDrawn="1"/>
          </p:nvGrpSpPr>
          <p:grpSpPr>
            <a:xfrm>
              <a:off x="1094841" y="2240868"/>
              <a:ext cx="974604" cy="974604"/>
              <a:chOff x="4626968" y="3711289"/>
              <a:chExt cx="1045600" cy="1045600"/>
            </a:xfrm>
            <a:effectLst/>
          </p:grpSpPr>
          <p:sp>
            <p:nvSpPr>
              <p:cNvPr id="111" name="Oval 52"/>
              <p:cNvSpPr>
                <a:spLocks noChangeArrowheads="1"/>
              </p:cNvSpPr>
              <p:nvPr/>
            </p:nvSpPr>
            <p:spPr bwMode="auto">
              <a:xfrm>
                <a:off x="4626968" y="3711289"/>
                <a:ext cx="1045600" cy="1045600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12" name="Freeform 53"/>
              <p:cNvSpPr>
                <a:spLocks/>
              </p:cNvSpPr>
              <p:nvPr/>
            </p:nvSpPr>
            <p:spPr bwMode="auto">
              <a:xfrm>
                <a:off x="4672427" y="3945087"/>
                <a:ext cx="402653" cy="714384"/>
              </a:xfrm>
              <a:custGeom>
                <a:avLst/>
                <a:gdLst/>
                <a:ahLst/>
                <a:cxnLst>
                  <a:cxn ang="0">
                    <a:pos x="86" y="50"/>
                  </a:cxn>
                  <a:cxn ang="0">
                    <a:pos x="76" y="30"/>
                  </a:cxn>
                  <a:cxn ang="0">
                    <a:pos x="60" y="24"/>
                  </a:cxn>
                  <a:cxn ang="0">
                    <a:pos x="40" y="14"/>
                  </a:cxn>
                  <a:cxn ang="0">
                    <a:pos x="20" y="0"/>
                  </a:cxn>
                  <a:cxn ang="0">
                    <a:pos x="0" y="61"/>
                  </a:cxn>
                  <a:cxn ang="0">
                    <a:pos x="54" y="152"/>
                  </a:cxn>
                  <a:cxn ang="0">
                    <a:pos x="86" y="63"/>
                  </a:cxn>
                  <a:cxn ang="0">
                    <a:pos x="86" y="50"/>
                  </a:cxn>
                </a:cxnLst>
                <a:rect l="0" t="0" r="r" b="b"/>
                <a:pathLst>
                  <a:path w="86" h="152">
                    <a:moveTo>
                      <a:pt x="86" y="50"/>
                    </a:moveTo>
                    <a:cubicBezTo>
                      <a:pt x="76" y="30"/>
                      <a:pt x="76" y="30"/>
                      <a:pt x="76" y="30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7" y="17"/>
                      <a:pt x="0" y="38"/>
                      <a:pt x="0" y="61"/>
                    </a:cubicBezTo>
                    <a:cubicBezTo>
                      <a:pt x="0" y="100"/>
                      <a:pt x="22" y="134"/>
                      <a:pt x="54" y="152"/>
                    </a:cubicBezTo>
                    <a:cubicBezTo>
                      <a:pt x="86" y="63"/>
                      <a:pt x="86" y="63"/>
                      <a:pt x="86" y="63"/>
                    </a:cubicBezTo>
                    <a:lnTo>
                      <a:pt x="86" y="50"/>
                    </a:lnTo>
                    <a:close/>
                  </a:path>
                </a:pathLst>
              </a:custGeom>
              <a:solidFill>
                <a:srgbClr val="86CEE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13" name="Freeform 54"/>
              <p:cNvSpPr>
                <a:spLocks/>
              </p:cNvSpPr>
              <p:nvPr/>
            </p:nvSpPr>
            <p:spPr bwMode="auto">
              <a:xfrm>
                <a:off x="4782834" y="3756752"/>
                <a:ext cx="707891" cy="272765"/>
              </a:xfrm>
              <a:custGeom>
                <a:avLst/>
                <a:gdLst/>
                <a:ahLst/>
                <a:cxnLst>
                  <a:cxn ang="0">
                    <a:pos x="58" y="58"/>
                  </a:cxn>
                  <a:cxn ang="0">
                    <a:pos x="64" y="56"/>
                  </a:cxn>
                  <a:cxn ang="0">
                    <a:pos x="58" y="53"/>
                  </a:cxn>
                  <a:cxn ang="0">
                    <a:pos x="64" y="39"/>
                  </a:cxn>
                  <a:cxn ang="0">
                    <a:pos x="72" y="32"/>
                  </a:cxn>
                  <a:cxn ang="0">
                    <a:pos x="81" y="32"/>
                  </a:cxn>
                  <a:cxn ang="0">
                    <a:pos x="90" y="45"/>
                  </a:cxn>
                  <a:cxn ang="0">
                    <a:pos x="89" y="55"/>
                  </a:cxn>
                  <a:cxn ang="0">
                    <a:pos x="102" y="56"/>
                  </a:cxn>
                  <a:cxn ang="0">
                    <a:pos x="131" y="45"/>
                  </a:cxn>
                  <a:cxn ang="0">
                    <a:pos x="150" y="29"/>
                  </a:cxn>
                  <a:cxn ang="0">
                    <a:pos x="78" y="0"/>
                  </a:cxn>
                  <a:cxn ang="0">
                    <a:pos x="0" y="36"/>
                  </a:cxn>
                  <a:cxn ang="0">
                    <a:pos x="25" y="50"/>
                  </a:cxn>
                  <a:cxn ang="0">
                    <a:pos x="58" y="58"/>
                  </a:cxn>
                </a:cxnLst>
                <a:rect l="0" t="0" r="r" b="b"/>
                <a:pathLst>
                  <a:path w="150" h="58">
                    <a:moveTo>
                      <a:pt x="58" y="58"/>
                    </a:moveTo>
                    <a:cubicBezTo>
                      <a:pt x="64" y="56"/>
                      <a:pt x="64" y="56"/>
                      <a:pt x="64" y="56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90" y="45"/>
                      <a:pt x="90" y="45"/>
                      <a:pt x="90" y="45"/>
                    </a:cubicBezTo>
                    <a:cubicBezTo>
                      <a:pt x="89" y="55"/>
                      <a:pt x="89" y="55"/>
                      <a:pt x="89" y="55"/>
                    </a:cubicBezTo>
                    <a:cubicBezTo>
                      <a:pt x="102" y="56"/>
                      <a:pt x="102" y="56"/>
                      <a:pt x="102" y="56"/>
                    </a:cubicBezTo>
                    <a:cubicBezTo>
                      <a:pt x="131" y="45"/>
                      <a:pt x="131" y="45"/>
                      <a:pt x="131" y="45"/>
                    </a:cubicBezTo>
                    <a:cubicBezTo>
                      <a:pt x="150" y="29"/>
                      <a:pt x="150" y="29"/>
                      <a:pt x="150" y="29"/>
                    </a:cubicBezTo>
                    <a:cubicBezTo>
                      <a:pt x="132" y="11"/>
                      <a:pt x="106" y="0"/>
                      <a:pt x="78" y="0"/>
                    </a:cubicBezTo>
                    <a:cubicBezTo>
                      <a:pt x="47" y="0"/>
                      <a:pt x="18" y="14"/>
                      <a:pt x="0" y="36"/>
                    </a:cubicBezTo>
                    <a:cubicBezTo>
                      <a:pt x="25" y="50"/>
                      <a:pt x="25" y="50"/>
                      <a:pt x="25" y="50"/>
                    </a:cubicBez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96BF2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14" name="Freeform 55"/>
              <p:cNvSpPr>
                <a:spLocks/>
              </p:cNvSpPr>
              <p:nvPr/>
            </p:nvSpPr>
            <p:spPr bwMode="auto">
              <a:xfrm>
                <a:off x="5198475" y="3912617"/>
                <a:ext cx="435127" cy="727372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49" y="15"/>
                  </a:cxn>
                  <a:cxn ang="0">
                    <a:pos x="16" y="35"/>
                  </a:cxn>
                  <a:cxn ang="0">
                    <a:pos x="7" y="39"/>
                  </a:cxn>
                  <a:cxn ang="0">
                    <a:pos x="1" y="55"/>
                  </a:cxn>
                  <a:cxn ang="0">
                    <a:pos x="0" y="70"/>
                  </a:cxn>
                  <a:cxn ang="0">
                    <a:pos x="7" y="87"/>
                  </a:cxn>
                  <a:cxn ang="0">
                    <a:pos x="16" y="108"/>
                  </a:cxn>
                  <a:cxn ang="0">
                    <a:pos x="29" y="123"/>
                  </a:cxn>
                  <a:cxn ang="0">
                    <a:pos x="34" y="144"/>
                  </a:cxn>
                  <a:cxn ang="0">
                    <a:pos x="39" y="152"/>
                  </a:cxn>
                  <a:cxn ang="0">
                    <a:pos x="44" y="155"/>
                  </a:cxn>
                  <a:cxn ang="0">
                    <a:pos x="93" y="68"/>
                  </a:cxn>
                  <a:cxn ang="0">
                    <a:pos x="67" y="0"/>
                  </a:cxn>
                </a:cxnLst>
                <a:rect l="0" t="0" r="r" b="b"/>
                <a:pathLst>
                  <a:path w="93" h="155">
                    <a:moveTo>
                      <a:pt x="67" y="0"/>
                    </a:moveTo>
                    <a:cubicBezTo>
                      <a:pt x="49" y="15"/>
                      <a:pt x="49" y="15"/>
                      <a:pt x="49" y="1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16" y="108"/>
                      <a:pt x="16" y="108"/>
                      <a:pt x="16" y="108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34" y="144"/>
                      <a:pt x="34" y="144"/>
                      <a:pt x="34" y="144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44" y="155"/>
                      <a:pt x="44" y="155"/>
                      <a:pt x="44" y="155"/>
                    </a:cubicBezTo>
                    <a:cubicBezTo>
                      <a:pt x="73" y="137"/>
                      <a:pt x="93" y="105"/>
                      <a:pt x="93" y="68"/>
                    </a:cubicBezTo>
                    <a:cubicBezTo>
                      <a:pt x="93" y="42"/>
                      <a:pt x="83" y="18"/>
                      <a:pt x="67" y="0"/>
                    </a:cubicBez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15" name="Freeform 56"/>
              <p:cNvSpPr>
                <a:spLocks/>
              </p:cNvSpPr>
              <p:nvPr/>
            </p:nvSpPr>
            <p:spPr bwMode="auto">
              <a:xfrm>
                <a:off x="4958181" y="4354236"/>
                <a:ext cx="396160" cy="363686"/>
              </a:xfrm>
              <a:custGeom>
                <a:avLst/>
                <a:gdLst/>
                <a:ahLst/>
                <a:cxnLst>
                  <a:cxn ang="0">
                    <a:pos x="75" y="44"/>
                  </a:cxn>
                  <a:cxn ang="0">
                    <a:pos x="60" y="22"/>
                  </a:cxn>
                  <a:cxn ang="0">
                    <a:pos x="54" y="1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5" y="2"/>
                  </a:cxn>
                  <a:cxn ang="0">
                    <a:pos x="28" y="16"/>
                  </a:cxn>
                  <a:cxn ang="0">
                    <a:pos x="18" y="28"/>
                  </a:cxn>
                  <a:cxn ang="0">
                    <a:pos x="17" y="34"/>
                  </a:cxn>
                  <a:cxn ang="0">
                    <a:pos x="14" y="44"/>
                  </a:cxn>
                  <a:cxn ang="0">
                    <a:pos x="1" y="65"/>
                  </a:cxn>
                  <a:cxn ang="0">
                    <a:pos x="0" y="69"/>
                  </a:cxn>
                  <a:cxn ang="0">
                    <a:pos x="41" y="78"/>
                  </a:cxn>
                  <a:cxn ang="0">
                    <a:pos x="84" y="68"/>
                  </a:cxn>
                  <a:cxn ang="0">
                    <a:pos x="82" y="62"/>
                  </a:cxn>
                  <a:cxn ang="0">
                    <a:pos x="75" y="44"/>
                  </a:cxn>
                </a:cxnLst>
                <a:rect l="0" t="0" r="r" b="b"/>
                <a:pathLst>
                  <a:path w="84" h="78">
                    <a:moveTo>
                      <a:pt x="75" y="44"/>
                    </a:moveTo>
                    <a:cubicBezTo>
                      <a:pt x="60" y="22"/>
                      <a:pt x="60" y="22"/>
                      <a:pt x="60" y="22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3" y="75"/>
                      <a:pt x="26" y="78"/>
                      <a:pt x="41" y="78"/>
                    </a:cubicBezTo>
                    <a:cubicBezTo>
                      <a:pt x="57" y="78"/>
                      <a:pt x="71" y="74"/>
                      <a:pt x="84" y="68"/>
                    </a:cubicBezTo>
                    <a:cubicBezTo>
                      <a:pt x="83" y="66"/>
                      <a:pt x="82" y="62"/>
                      <a:pt x="82" y="62"/>
                    </a:cubicBezTo>
                    <a:lnTo>
                      <a:pt x="75" y="44"/>
                    </a:lnTo>
                    <a:close/>
                  </a:path>
                </a:pathLst>
              </a:custGeom>
              <a:solidFill>
                <a:srgbClr val="249D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16" name="Freeform 62"/>
              <p:cNvSpPr>
                <a:spLocks noEditPoints="1"/>
              </p:cNvSpPr>
              <p:nvPr/>
            </p:nvSpPr>
            <p:spPr bwMode="auto">
              <a:xfrm>
                <a:off x="4626968" y="3711289"/>
                <a:ext cx="1045600" cy="1045600"/>
              </a:xfrm>
              <a:custGeom>
                <a:avLst/>
                <a:gdLst/>
                <a:ahLst/>
                <a:cxnLst>
                  <a:cxn ang="0">
                    <a:pos x="111" y="0"/>
                  </a:cxn>
                  <a:cxn ang="0">
                    <a:pos x="222" y="111"/>
                  </a:cxn>
                  <a:cxn ang="0">
                    <a:pos x="111" y="222"/>
                  </a:cxn>
                  <a:cxn ang="0">
                    <a:pos x="0" y="111"/>
                  </a:cxn>
                  <a:cxn ang="0">
                    <a:pos x="111" y="0"/>
                  </a:cxn>
                  <a:cxn ang="0">
                    <a:pos x="111" y="10"/>
                  </a:cxn>
                  <a:cxn ang="0">
                    <a:pos x="10" y="111"/>
                  </a:cxn>
                  <a:cxn ang="0">
                    <a:pos x="111" y="213"/>
                  </a:cxn>
                  <a:cxn ang="0">
                    <a:pos x="212" y="111"/>
                  </a:cxn>
                  <a:cxn ang="0">
                    <a:pos x="111" y="10"/>
                  </a:cxn>
                </a:cxnLst>
                <a:rect l="0" t="0" r="r" b="b"/>
                <a:pathLst>
                  <a:path w="222" h="222">
                    <a:moveTo>
                      <a:pt x="111" y="0"/>
                    </a:moveTo>
                    <a:cubicBezTo>
                      <a:pt x="172" y="0"/>
                      <a:pt x="222" y="50"/>
                      <a:pt x="222" y="111"/>
                    </a:cubicBezTo>
                    <a:cubicBezTo>
                      <a:pt x="222" y="173"/>
                      <a:pt x="172" y="222"/>
                      <a:pt x="111" y="222"/>
                    </a:cubicBezTo>
                    <a:cubicBezTo>
                      <a:pt x="50" y="222"/>
                      <a:pt x="0" y="173"/>
                      <a:pt x="0" y="111"/>
                    </a:cubicBezTo>
                    <a:cubicBezTo>
                      <a:pt x="0" y="50"/>
                      <a:pt x="50" y="0"/>
                      <a:pt x="111" y="0"/>
                    </a:cubicBezTo>
                    <a:moveTo>
                      <a:pt x="111" y="10"/>
                    </a:moveTo>
                    <a:cubicBezTo>
                      <a:pt x="55" y="10"/>
                      <a:pt x="10" y="55"/>
                      <a:pt x="10" y="111"/>
                    </a:cubicBezTo>
                    <a:cubicBezTo>
                      <a:pt x="10" y="167"/>
                      <a:pt x="55" y="213"/>
                      <a:pt x="111" y="213"/>
                    </a:cubicBezTo>
                    <a:cubicBezTo>
                      <a:pt x="167" y="213"/>
                      <a:pt x="212" y="167"/>
                      <a:pt x="212" y="111"/>
                    </a:cubicBezTo>
                    <a:cubicBezTo>
                      <a:pt x="212" y="55"/>
                      <a:pt x="167" y="10"/>
                      <a:pt x="111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</p:grpSp>
        <p:grpSp>
          <p:nvGrpSpPr>
            <p:cNvPr id="79" name="Gruppieren 28"/>
            <p:cNvGrpSpPr/>
            <p:nvPr userDrawn="1"/>
          </p:nvGrpSpPr>
          <p:grpSpPr>
            <a:xfrm>
              <a:off x="2195736" y="2213629"/>
              <a:ext cx="980656" cy="1029083"/>
              <a:chOff x="5776475" y="3711289"/>
              <a:chExt cx="1052093" cy="1104048"/>
            </a:xfrm>
            <a:effectLst/>
          </p:grpSpPr>
          <p:sp>
            <p:nvSpPr>
              <p:cNvPr id="80" name="Oval 21"/>
              <p:cNvSpPr>
                <a:spLocks noChangeArrowheads="1"/>
              </p:cNvSpPr>
              <p:nvPr/>
            </p:nvSpPr>
            <p:spPr bwMode="auto">
              <a:xfrm>
                <a:off x="5782971" y="3724278"/>
                <a:ext cx="1026115" cy="1019622"/>
              </a:xfrm>
              <a:prstGeom prst="ellipse">
                <a:avLst/>
              </a:prstGeom>
              <a:solidFill>
                <a:srgbClr val="86CEE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1" name="Freeform 22"/>
              <p:cNvSpPr>
                <a:spLocks/>
              </p:cNvSpPr>
              <p:nvPr/>
            </p:nvSpPr>
            <p:spPr bwMode="auto">
              <a:xfrm>
                <a:off x="6315512" y="3834685"/>
                <a:ext cx="64944" cy="649440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10" y="99"/>
                  </a:cxn>
                  <a:cxn ang="0">
                    <a:pos x="10" y="0"/>
                  </a:cxn>
                  <a:cxn ang="0">
                    <a:pos x="0" y="4"/>
                  </a:cxn>
                  <a:cxn ang="0">
                    <a:pos x="0" y="100"/>
                  </a:cxn>
                </a:cxnLst>
                <a:rect l="0" t="0" r="r" b="b"/>
                <a:pathLst>
                  <a:path w="10" h="100">
                    <a:moveTo>
                      <a:pt x="0" y="100"/>
                    </a:moveTo>
                    <a:lnTo>
                      <a:pt x="10" y="99"/>
                    </a:lnTo>
                    <a:lnTo>
                      <a:pt x="10" y="0"/>
                    </a:lnTo>
                    <a:lnTo>
                      <a:pt x="0" y="4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6179128" y="4081472"/>
                <a:ext cx="12989" cy="396160"/>
              </a:xfrm>
              <a:custGeom>
                <a:avLst/>
                <a:gdLst/>
                <a:ahLst/>
                <a:cxnLst>
                  <a:cxn ang="0">
                    <a:pos x="2" y="61"/>
                  </a:cxn>
                  <a:cxn ang="0">
                    <a:pos x="0" y="61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61"/>
                  </a:cxn>
                </a:cxnLst>
                <a:rect l="0" t="0" r="r" b="b"/>
                <a:pathLst>
                  <a:path w="2" h="61">
                    <a:moveTo>
                      <a:pt x="2" y="61"/>
                    </a:moveTo>
                    <a:lnTo>
                      <a:pt x="0" y="61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61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3" name="Rectangle 24"/>
              <p:cNvSpPr>
                <a:spLocks noChangeArrowheads="1"/>
              </p:cNvSpPr>
              <p:nvPr/>
            </p:nvSpPr>
            <p:spPr bwMode="auto">
              <a:xfrm>
                <a:off x="6146658" y="4081472"/>
                <a:ext cx="32474" cy="3961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4" name="Freeform 25"/>
              <p:cNvSpPr>
                <a:spLocks/>
              </p:cNvSpPr>
              <p:nvPr/>
            </p:nvSpPr>
            <p:spPr bwMode="auto">
              <a:xfrm>
                <a:off x="6140161" y="4081472"/>
                <a:ext cx="6496" cy="396160"/>
              </a:xfrm>
              <a:custGeom>
                <a:avLst/>
                <a:gdLst/>
                <a:ahLst/>
                <a:cxnLst>
                  <a:cxn ang="0">
                    <a:pos x="1" y="61"/>
                  </a:cxn>
                  <a:cxn ang="0">
                    <a:pos x="0" y="60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61"/>
                  </a:cxn>
                </a:cxnLst>
                <a:rect l="0" t="0" r="r" b="b"/>
                <a:pathLst>
                  <a:path w="1" h="61">
                    <a:moveTo>
                      <a:pt x="1" y="61"/>
                    </a:moveTo>
                    <a:lnTo>
                      <a:pt x="0" y="6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61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5" name="Freeform 26"/>
              <p:cNvSpPr>
                <a:spLocks/>
              </p:cNvSpPr>
              <p:nvPr/>
            </p:nvSpPr>
            <p:spPr bwMode="auto">
              <a:xfrm>
                <a:off x="6257060" y="4081472"/>
                <a:ext cx="71440" cy="402653"/>
              </a:xfrm>
              <a:custGeom>
                <a:avLst/>
                <a:gdLst/>
                <a:ahLst/>
                <a:cxnLst>
                  <a:cxn ang="0">
                    <a:pos x="11" y="62"/>
                  </a:cxn>
                  <a:cxn ang="0">
                    <a:pos x="0" y="62"/>
                  </a:cxn>
                  <a:cxn ang="0">
                    <a:pos x="0" y="0"/>
                  </a:cxn>
                  <a:cxn ang="0">
                    <a:pos x="11" y="1"/>
                  </a:cxn>
                  <a:cxn ang="0">
                    <a:pos x="11" y="62"/>
                  </a:cxn>
                </a:cxnLst>
                <a:rect l="0" t="0" r="r" b="b"/>
                <a:pathLst>
                  <a:path w="11" h="62">
                    <a:moveTo>
                      <a:pt x="11" y="62"/>
                    </a:moveTo>
                    <a:lnTo>
                      <a:pt x="0" y="62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11" y="62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6" name="Rectangle 27"/>
              <p:cNvSpPr>
                <a:spLocks noChangeArrowheads="1"/>
              </p:cNvSpPr>
              <p:nvPr/>
            </p:nvSpPr>
            <p:spPr bwMode="auto">
              <a:xfrm>
                <a:off x="6451892" y="4081472"/>
                <a:ext cx="71440" cy="396160"/>
              </a:xfrm>
              <a:prstGeom prst="rect">
                <a:avLst/>
              </a:prstGeom>
              <a:solidFill>
                <a:srgbClr val="0098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7" name="Freeform 28"/>
              <p:cNvSpPr>
                <a:spLocks/>
              </p:cNvSpPr>
              <p:nvPr/>
            </p:nvSpPr>
            <p:spPr bwMode="auto">
              <a:xfrm>
                <a:off x="6231083" y="4081472"/>
                <a:ext cx="25978" cy="402653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4" y="62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0" y="62"/>
                  </a:cxn>
                </a:cxnLst>
                <a:rect l="0" t="0" r="r" b="b"/>
                <a:pathLst>
                  <a:path w="4" h="62">
                    <a:moveTo>
                      <a:pt x="0" y="62"/>
                    </a:moveTo>
                    <a:lnTo>
                      <a:pt x="4" y="62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8" name="Freeform 29"/>
              <p:cNvSpPr>
                <a:spLocks/>
              </p:cNvSpPr>
              <p:nvPr/>
            </p:nvSpPr>
            <p:spPr bwMode="auto">
              <a:xfrm>
                <a:off x="6224590" y="4087964"/>
                <a:ext cx="6496" cy="396160"/>
              </a:xfrm>
              <a:custGeom>
                <a:avLst/>
                <a:gdLst/>
                <a:ahLst/>
                <a:cxnLst>
                  <a:cxn ang="0">
                    <a:pos x="1" y="61"/>
                  </a:cxn>
                  <a:cxn ang="0">
                    <a:pos x="0" y="61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61"/>
                  </a:cxn>
                </a:cxnLst>
                <a:rect l="0" t="0" r="r" b="b"/>
                <a:pathLst>
                  <a:path w="1" h="61">
                    <a:moveTo>
                      <a:pt x="1" y="61"/>
                    </a:moveTo>
                    <a:lnTo>
                      <a:pt x="0" y="6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61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89" name="Freeform 30"/>
              <p:cNvSpPr>
                <a:spLocks/>
              </p:cNvSpPr>
              <p:nvPr/>
            </p:nvSpPr>
            <p:spPr bwMode="auto">
              <a:xfrm>
                <a:off x="6081714" y="4003539"/>
                <a:ext cx="51955" cy="467597"/>
              </a:xfrm>
              <a:custGeom>
                <a:avLst/>
                <a:gdLst/>
                <a:ahLst/>
                <a:cxnLst>
                  <a:cxn ang="0">
                    <a:pos x="8" y="72"/>
                  </a:cxn>
                  <a:cxn ang="0">
                    <a:pos x="0" y="72"/>
                  </a:cxn>
                  <a:cxn ang="0">
                    <a:pos x="0" y="0"/>
                  </a:cxn>
                  <a:cxn ang="0">
                    <a:pos x="8" y="6"/>
                  </a:cxn>
                  <a:cxn ang="0">
                    <a:pos x="8" y="72"/>
                  </a:cxn>
                </a:cxnLst>
                <a:rect l="0" t="0" r="r" b="b"/>
                <a:pathLst>
                  <a:path w="8" h="72">
                    <a:moveTo>
                      <a:pt x="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8" y="72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0" name="Freeform 31"/>
              <p:cNvSpPr>
                <a:spLocks/>
              </p:cNvSpPr>
              <p:nvPr/>
            </p:nvSpPr>
            <p:spPr bwMode="auto">
              <a:xfrm>
                <a:off x="5906363" y="4003539"/>
                <a:ext cx="175351" cy="467597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27" y="72"/>
                  </a:cxn>
                  <a:cxn ang="0">
                    <a:pos x="27" y="0"/>
                  </a:cxn>
                  <a:cxn ang="0">
                    <a:pos x="0" y="1"/>
                  </a:cxn>
                  <a:cxn ang="0">
                    <a:pos x="0" y="71"/>
                  </a:cxn>
                </a:cxnLst>
                <a:rect l="0" t="0" r="r" b="b"/>
                <a:pathLst>
                  <a:path w="27" h="72">
                    <a:moveTo>
                      <a:pt x="0" y="71"/>
                    </a:moveTo>
                    <a:lnTo>
                      <a:pt x="27" y="72"/>
                    </a:lnTo>
                    <a:lnTo>
                      <a:pt x="27" y="0"/>
                    </a:lnTo>
                    <a:lnTo>
                      <a:pt x="0" y="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1" name="Rectangle 32"/>
              <p:cNvSpPr>
                <a:spLocks noChangeArrowheads="1"/>
              </p:cNvSpPr>
              <p:nvPr/>
            </p:nvSpPr>
            <p:spPr bwMode="auto">
              <a:xfrm>
                <a:off x="6127172" y="4230841"/>
                <a:ext cx="194832" cy="13638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2" name="Freeform 33"/>
              <p:cNvSpPr>
                <a:spLocks/>
              </p:cNvSpPr>
              <p:nvPr/>
            </p:nvSpPr>
            <p:spPr bwMode="auto">
              <a:xfrm>
                <a:off x="6322004" y="4230841"/>
                <a:ext cx="12989" cy="149373"/>
              </a:xfrm>
              <a:custGeom>
                <a:avLst/>
                <a:gdLst/>
                <a:ahLst/>
                <a:cxnLst>
                  <a:cxn ang="0">
                    <a:pos x="2" y="2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23"/>
                  </a:cxn>
                </a:cxnLst>
                <a:rect l="0" t="0" r="r" b="b"/>
                <a:pathLst>
                  <a:path w="2" h="23">
                    <a:moveTo>
                      <a:pt x="2" y="23"/>
                    </a:moveTo>
                    <a:lnTo>
                      <a:pt x="0" y="21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23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3" name="Freeform 35"/>
              <p:cNvSpPr>
                <a:spLocks/>
              </p:cNvSpPr>
              <p:nvPr/>
            </p:nvSpPr>
            <p:spPr bwMode="auto">
              <a:xfrm>
                <a:off x="5880385" y="4172393"/>
                <a:ext cx="25978" cy="103910"/>
              </a:xfrm>
              <a:custGeom>
                <a:avLst/>
                <a:gdLst/>
                <a:ahLst/>
                <a:cxnLst>
                  <a:cxn ang="0">
                    <a:pos x="4" y="16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4" y="16"/>
                  </a:cxn>
                </a:cxnLst>
                <a:rect l="0" t="0" r="r" b="b"/>
                <a:pathLst>
                  <a:path w="4" h="16">
                    <a:moveTo>
                      <a:pt x="4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4" name="Freeform 36"/>
              <p:cNvSpPr>
                <a:spLocks/>
              </p:cNvSpPr>
              <p:nvPr/>
            </p:nvSpPr>
            <p:spPr bwMode="auto">
              <a:xfrm>
                <a:off x="5782971" y="4152908"/>
                <a:ext cx="97418" cy="123396"/>
              </a:xfrm>
              <a:custGeom>
                <a:avLst/>
                <a:gdLst/>
                <a:ahLst/>
                <a:cxnLst>
                  <a:cxn ang="0">
                    <a:pos x="1" y="26"/>
                  </a:cxn>
                  <a:cxn ang="0">
                    <a:pos x="20" y="26"/>
                  </a:cxn>
                  <a:cxn ang="0">
                    <a:pos x="20" y="4"/>
                  </a:cxn>
                  <a:cxn ang="0">
                    <a:pos x="3" y="0"/>
                  </a:cxn>
                  <a:cxn ang="0">
                    <a:pos x="1" y="26"/>
                  </a:cxn>
                </a:cxnLst>
                <a:rect l="0" t="0" r="r" b="b"/>
                <a:pathLst>
                  <a:path w="20" h="26">
                    <a:moveTo>
                      <a:pt x="1" y="26"/>
                    </a:move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12" y="0"/>
                      <a:pt x="3" y="0"/>
                    </a:cubicBezTo>
                    <a:cubicBezTo>
                      <a:pt x="0" y="6"/>
                      <a:pt x="1" y="26"/>
                      <a:pt x="1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5" name="Freeform 37"/>
              <p:cNvSpPr>
                <a:spLocks/>
              </p:cNvSpPr>
              <p:nvPr/>
            </p:nvSpPr>
            <p:spPr bwMode="auto">
              <a:xfrm>
                <a:off x="5841419" y="4230841"/>
                <a:ext cx="38966" cy="103910"/>
              </a:xfrm>
              <a:custGeom>
                <a:avLst/>
                <a:gdLst/>
                <a:ahLst/>
                <a:cxnLst>
                  <a:cxn ang="0">
                    <a:pos x="6" y="16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6" y="16"/>
                  </a:cxn>
                </a:cxnLst>
                <a:rect l="0" t="0" r="r" b="b"/>
                <a:pathLst>
                  <a:path w="6" h="16">
                    <a:moveTo>
                      <a:pt x="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6" name="Freeform 38"/>
              <p:cNvSpPr>
                <a:spLocks/>
              </p:cNvSpPr>
              <p:nvPr/>
            </p:nvSpPr>
            <p:spPr bwMode="auto">
              <a:xfrm>
                <a:off x="5782971" y="4217852"/>
                <a:ext cx="64944" cy="116899"/>
              </a:xfrm>
              <a:custGeom>
                <a:avLst/>
                <a:gdLst/>
                <a:ahLst/>
                <a:cxnLst>
                  <a:cxn ang="0">
                    <a:pos x="1" y="25"/>
                  </a:cxn>
                  <a:cxn ang="0">
                    <a:pos x="12" y="25"/>
                  </a:cxn>
                  <a:cxn ang="0">
                    <a:pos x="12" y="3"/>
                  </a:cxn>
                  <a:cxn ang="0">
                    <a:pos x="2" y="0"/>
                  </a:cxn>
                  <a:cxn ang="0">
                    <a:pos x="1" y="25"/>
                  </a:cxn>
                </a:cxnLst>
                <a:rect l="0" t="0" r="r" b="b"/>
                <a:pathLst>
                  <a:path w="13" h="25">
                    <a:moveTo>
                      <a:pt x="1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7" y="1"/>
                      <a:pt x="13" y="1"/>
                      <a:pt x="2" y="0"/>
                    </a:cubicBezTo>
                    <a:cubicBezTo>
                      <a:pt x="0" y="0"/>
                      <a:pt x="1" y="25"/>
                      <a:pt x="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7" name="Freeform 39"/>
              <p:cNvSpPr>
                <a:spLocks/>
              </p:cNvSpPr>
              <p:nvPr/>
            </p:nvSpPr>
            <p:spPr bwMode="auto">
              <a:xfrm>
                <a:off x="6380456" y="3834685"/>
                <a:ext cx="84429" cy="642947"/>
              </a:xfrm>
              <a:custGeom>
                <a:avLst/>
                <a:gdLst/>
                <a:ahLst/>
                <a:cxnLst>
                  <a:cxn ang="0">
                    <a:pos x="13" y="99"/>
                  </a:cxn>
                  <a:cxn ang="0">
                    <a:pos x="0" y="99"/>
                  </a:cxn>
                  <a:cxn ang="0">
                    <a:pos x="0" y="0"/>
                  </a:cxn>
                  <a:cxn ang="0">
                    <a:pos x="13" y="3"/>
                  </a:cxn>
                  <a:cxn ang="0">
                    <a:pos x="13" y="99"/>
                  </a:cxn>
                </a:cxnLst>
                <a:rect l="0" t="0" r="r" b="b"/>
                <a:pathLst>
                  <a:path w="13" h="99">
                    <a:moveTo>
                      <a:pt x="13" y="99"/>
                    </a:moveTo>
                    <a:lnTo>
                      <a:pt x="0" y="99"/>
                    </a:lnTo>
                    <a:lnTo>
                      <a:pt x="0" y="0"/>
                    </a:lnTo>
                    <a:lnTo>
                      <a:pt x="13" y="3"/>
                    </a:lnTo>
                    <a:lnTo>
                      <a:pt x="13" y="99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8" name="Freeform 40"/>
              <p:cNvSpPr>
                <a:spLocks/>
              </p:cNvSpPr>
              <p:nvPr/>
            </p:nvSpPr>
            <p:spPr bwMode="auto">
              <a:xfrm>
                <a:off x="6568791" y="3821696"/>
                <a:ext cx="103910" cy="668925"/>
              </a:xfrm>
              <a:custGeom>
                <a:avLst/>
                <a:gdLst/>
                <a:ahLst/>
                <a:cxnLst>
                  <a:cxn ang="0">
                    <a:pos x="22" y="142"/>
                  </a:cxn>
                  <a:cxn ang="0">
                    <a:pos x="0" y="142"/>
                  </a:cxn>
                  <a:cxn ang="0">
                    <a:pos x="0" y="3"/>
                  </a:cxn>
                  <a:cxn ang="0">
                    <a:pos x="12" y="0"/>
                  </a:cxn>
                  <a:cxn ang="0">
                    <a:pos x="22" y="3"/>
                  </a:cxn>
                  <a:cxn ang="0">
                    <a:pos x="22" y="142"/>
                  </a:cxn>
                </a:cxnLst>
                <a:rect l="0" t="0" r="r" b="b"/>
                <a:pathLst>
                  <a:path w="22" h="142">
                    <a:moveTo>
                      <a:pt x="22" y="142"/>
                    </a:moveTo>
                    <a:cubicBezTo>
                      <a:pt x="0" y="142"/>
                      <a:pt x="0" y="142"/>
                      <a:pt x="0" y="14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5" y="0"/>
                      <a:pt x="12" y="0"/>
                    </a:cubicBezTo>
                    <a:cubicBezTo>
                      <a:pt x="17" y="0"/>
                      <a:pt x="22" y="3"/>
                      <a:pt x="22" y="3"/>
                    </a:cubicBezTo>
                    <a:lnTo>
                      <a:pt x="22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99" name="Freeform 41"/>
              <p:cNvSpPr>
                <a:spLocks/>
              </p:cNvSpPr>
              <p:nvPr/>
            </p:nvSpPr>
            <p:spPr bwMode="auto">
              <a:xfrm>
                <a:off x="6412926" y="4061986"/>
                <a:ext cx="415641" cy="461104"/>
              </a:xfrm>
              <a:custGeom>
                <a:avLst/>
                <a:gdLst/>
                <a:ahLst/>
                <a:cxnLst>
                  <a:cxn ang="0">
                    <a:pos x="11" y="89"/>
                  </a:cxn>
                  <a:cxn ang="0">
                    <a:pos x="4" y="71"/>
                  </a:cxn>
                  <a:cxn ang="0">
                    <a:pos x="14" y="52"/>
                  </a:cxn>
                  <a:cxn ang="0">
                    <a:pos x="20" y="27"/>
                  </a:cxn>
                  <a:cxn ang="0">
                    <a:pos x="27" y="9"/>
                  </a:cxn>
                  <a:cxn ang="0">
                    <a:pos x="33" y="14"/>
                  </a:cxn>
                  <a:cxn ang="0">
                    <a:pos x="38" y="34"/>
                  </a:cxn>
                  <a:cxn ang="0">
                    <a:pos x="40" y="43"/>
                  </a:cxn>
                  <a:cxn ang="0">
                    <a:pos x="39" y="52"/>
                  </a:cxn>
                  <a:cxn ang="0">
                    <a:pos x="41" y="59"/>
                  </a:cxn>
                  <a:cxn ang="0">
                    <a:pos x="50" y="61"/>
                  </a:cxn>
                  <a:cxn ang="0">
                    <a:pos x="50" y="49"/>
                  </a:cxn>
                  <a:cxn ang="0">
                    <a:pos x="50" y="35"/>
                  </a:cxn>
                  <a:cxn ang="0">
                    <a:pos x="52" y="20"/>
                  </a:cxn>
                  <a:cxn ang="0">
                    <a:pos x="57" y="3"/>
                  </a:cxn>
                  <a:cxn ang="0">
                    <a:pos x="65" y="4"/>
                  </a:cxn>
                  <a:cxn ang="0">
                    <a:pos x="71" y="13"/>
                  </a:cxn>
                  <a:cxn ang="0">
                    <a:pos x="74" y="28"/>
                  </a:cxn>
                  <a:cxn ang="0">
                    <a:pos x="87" y="44"/>
                  </a:cxn>
                  <a:cxn ang="0">
                    <a:pos x="82" y="58"/>
                  </a:cxn>
                  <a:cxn ang="0">
                    <a:pos x="83" y="70"/>
                  </a:cxn>
                  <a:cxn ang="0">
                    <a:pos x="71" y="93"/>
                  </a:cxn>
                  <a:cxn ang="0">
                    <a:pos x="11" y="89"/>
                  </a:cxn>
                </a:cxnLst>
                <a:rect l="0" t="0" r="r" b="b"/>
                <a:pathLst>
                  <a:path w="88" h="98">
                    <a:moveTo>
                      <a:pt x="11" y="89"/>
                    </a:moveTo>
                    <a:cubicBezTo>
                      <a:pt x="11" y="89"/>
                      <a:pt x="0" y="78"/>
                      <a:pt x="4" y="71"/>
                    </a:cubicBezTo>
                    <a:cubicBezTo>
                      <a:pt x="8" y="63"/>
                      <a:pt x="14" y="57"/>
                      <a:pt x="14" y="52"/>
                    </a:cubicBezTo>
                    <a:cubicBezTo>
                      <a:pt x="14" y="47"/>
                      <a:pt x="17" y="30"/>
                      <a:pt x="20" y="27"/>
                    </a:cubicBezTo>
                    <a:cubicBezTo>
                      <a:pt x="22" y="25"/>
                      <a:pt x="27" y="12"/>
                      <a:pt x="27" y="9"/>
                    </a:cubicBezTo>
                    <a:cubicBezTo>
                      <a:pt x="27" y="5"/>
                      <a:pt x="33" y="9"/>
                      <a:pt x="33" y="14"/>
                    </a:cubicBezTo>
                    <a:cubicBezTo>
                      <a:pt x="33" y="19"/>
                      <a:pt x="36" y="32"/>
                      <a:pt x="38" y="34"/>
                    </a:cubicBezTo>
                    <a:cubicBezTo>
                      <a:pt x="40" y="35"/>
                      <a:pt x="43" y="39"/>
                      <a:pt x="40" y="43"/>
                    </a:cubicBezTo>
                    <a:cubicBezTo>
                      <a:pt x="37" y="46"/>
                      <a:pt x="36" y="49"/>
                      <a:pt x="39" y="52"/>
                    </a:cubicBezTo>
                    <a:cubicBezTo>
                      <a:pt x="42" y="55"/>
                      <a:pt x="41" y="56"/>
                      <a:pt x="41" y="59"/>
                    </a:cubicBezTo>
                    <a:cubicBezTo>
                      <a:pt x="41" y="63"/>
                      <a:pt x="48" y="66"/>
                      <a:pt x="50" y="61"/>
                    </a:cubicBezTo>
                    <a:cubicBezTo>
                      <a:pt x="51" y="56"/>
                      <a:pt x="50" y="54"/>
                      <a:pt x="50" y="49"/>
                    </a:cubicBezTo>
                    <a:cubicBezTo>
                      <a:pt x="50" y="44"/>
                      <a:pt x="48" y="37"/>
                      <a:pt x="50" y="35"/>
                    </a:cubicBezTo>
                    <a:cubicBezTo>
                      <a:pt x="52" y="32"/>
                      <a:pt x="52" y="24"/>
                      <a:pt x="52" y="20"/>
                    </a:cubicBezTo>
                    <a:cubicBezTo>
                      <a:pt x="52" y="16"/>
                      <a:pt x="54" y="7"/>
                      <a:pt x="57" y="3"/>
                    </a:cubicBezTo>
                    <a:cubicBezTo>
                      <a:pt x="60" y="0"/>
                      <a:pt x="60" y="2"/>
                      <a:pt x="65" y="4"/>
                    </a:cubicBezTo>
                    <a:cubicBezTo>
                      <a:pt x="70" y="6"/>
                      <a:pt x="71" y="8"/>
                      <a:pt x="71" y="13"/>
                    </a:cubicBezTo>
                    <a:cubicBezTo>
                      <a:pt x="71" y="18"/>
                      <a:pt x="70" y="23"/>
                      <a:pt x="74" y="28"/>
                    </a:cubicBezTo>
                    <a:cubicBezTo>
                      <a:pt x="78" y="32"/>
                      <a:pt x="88" y="37"/>
                      <a:pt x="87" y="44"/>
                    </a:cubicBezTo>
                    <a:cubicBezTo>
                      <a:pt x="87" y="51"/>
                      <a:pt x="83" y="51"/>
                      <a:pt x="82" y="58"/>
                    </a:cubicBezTo>
                    <a:cubicBezTo>
                      <a:pt x="80" y="65"/>
                      <a:pt x="82" y="74"/>
                      <a:pt x="83" y="70"/>
                    </a:cubicBezTo>
                    <a:cubicBezTo>
                      <a:pt x="85" y="64"/>
                      <a:pt x="71" y="89"/>
                      <a:pt x="71" y="93"/>
                    </a:cubicBezTo>
                    <a:cubicBezTo>
                      <a:pt x="71" y="98"/>
                      <a:pt x="11" y="89"/>
                      <a:pt x="11" y="89"/>
                    </a:cubicBezTo>
                    <a:close/>
                  </a:path>
                </a:pathLst>
              </a:custGeom>
              <a:solidFill>
                <a:srgbClr val="96BF2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0" name="Freeform 42"/>
              <p:cNvSpPr>
                <a:spLocks/>
              </p:cNvSpPr>
              <p:nvPr/>
            </p:nvSpPr>
            <p:spPr bwMode="auto">
              <a:xfrm>
                <a:off x="5802452" y="4276304"/>
                <a:ext cx="51955" cy="181843"/>
              </a:xfrm>
              <a:custGeom>
                <a:avLst/>
                <a:gdLst/>
                <a:ahLst/>
                <a:cxnLst>
                  <a:cxn ang="0">
                    <a:pos x="8" y="28"/>
                  </a:cxn>
                  <a:cxn ang="0">
                    <a:pos x="5" y="2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8"/>
                  </a:cxn>
                </a:cxnLst>
                <a:rect l="0" t="0" r="r" b="b"/>
                <a:pathLst>
                  <a:path w="8" h="28">
                    <a:moveTo>
                      <a:pt x="8" y="28"/>
                    </a:moveTo>
                    <a:lnTo>
                      <a:pt x="5" y="2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1" name="Freeform 43"/>
              <p:cNvSpPr>
                <a:spLocks/>
              </p:cNvSpPr>
              <p:nvPr/>
            </p:nvSpPr>
            <p:spPr bwMode="auto">
              <a:xfrm>
                <a:off x="5854408" y="4243830"/>
                <a:ext cx="51955" cy="214317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8" y="33"/>
                  </a:cxn>
                  <a:cxn ang="0">
                    <a:pos x="0" y="33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8" y="1"/>
                  </a:cxn>
                </a:cxnLst>
                <a:rect l="0" t="0" r="r" b="b"/>
                <a:pathLst>
                  <a:path w="8" h="33">
                    <a:moveTo>
                      <a:pt x="8" y="1"/>
                    </a:moveTo>
                    <a:lnTo>
                      <a:pt x="8" y="33"/>
                    </a:lnTo>
                    <a:lnTo>
                      <a:pt x="0" y="33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2" name="Freeform 44"/>
              <p:cNvSpPr>
                <a:spLocks/>
              </p:cNvSpPr>
              <p:nvPr/>
            </p:nvSpPr>
            <p:spPr bwMode="auto">
              <a:xfrm>
                <a:off x="5795960" y="4243830"/>
                <a:ext cx="71440" cy="324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9" y="5"/>
                  </a:cxn>
                  <a:cxn ang="0">
                    <a:pos x="11" y="0"/>
                  </a:cxn>
                  <a:cxn ang="0">
                    <a:pos x="2" y="0"/>
                  </a:cxn>
                  <a:cxn ang="0">
                    <a:pos x="0" y="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9" y="5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3" name="Rectangle 45"/>
              <p:cNvSpPr>
                <a:spLocks noChangeArrowheads="1"/>
              </p:cNvSpPr>
              <p:nvPr/>
            </p:nvSpPr>
            <p:spPr bwMode="auto">
              <a:xfrm>
                <a:off x="6114184" y="4341248"/>
                <a:ext cx="181843" cy="14937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4" name="Freeform 46"/>
              <p:cNvSpPr>
                <a:spLocks/>
              </p:cNvSpPr>
              <p:nvPr/>
            </p:nvSpPr>
            <p:spPr bwMode="auto">
              <a:xfrm>
                <a:off x="6296027" y="4341248"/>
                <a:ext cx="51955" cy="136384"/>
              </a:xfrm>
              <a:custGeom>
                <a:avLst/>
                <a:gdLst/>
                <a:ahLst/>
                <a:cxnLst>
                  <a:cxn ang="0">
                    <a:pos x="8" y="21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8" y="21"/>
                  </a:cxn>
                </a:cxnLst>
                <a:rect l="0" t="0" r="r" b="b"/>
                <a:pathLst>
                  <a:path w="8" h="21">
                    <a:moveTo>
                      <a:pt x="8" y="21"/>
                    </a:moveTo>
                    <a:lnTo>
                      <a:pt x="0" y="21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0098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5" name="Rectangle 47"/>
              <p:cNvSpPr>
                <a:spLocks noChangeArrowheads="1"/>
              </p:cNvSpPr>
              <p:nvPr/>
            </p:nvSpPr>
            <p:spPr bwMode="auto">
              <a:xfrm>
                <a:off x="5867396" y="4256818"/>
                <a:ext cx="38966" cy="2078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6" name="Freeform 48"/>
              <p:cNvSpPr>
                <a:spLocks/>
              </p:cNvSpPr>
              <p:nvPr/>
            </p:nvSpPr>
            <p:spPr bwMode="auto">
              <a:xfrm>
                <a:off x="5782971" y="4269807"/>
                <a:ext cx="344205" cy="259776"/>
              </a:xfrm>
              <a:custGeom>
                <a:avLst/>
                <a:gdLst/>
                <a:ahLst/>
                <a:cxnLst>
                  <a:cxn ang="0">
                    <a:pos x="19" y="50"/>
                  </a:cxn>
                  <a:cxn ang="0">
                    <a:pos x="72" y="45"/>
                  </a:cxn>
                  <a:cxn ang="0">
                    <a:pos x="73" y="32"/>
                  </a:cxn>
                  <a:cxn ang="0">
                    <a:pos x="67" y="14"/>
                  </a:cxn>
                  <a:cxn ang="0">
                    <a:pos x="63" y="25"/>
                  </a:cxn>
                  <a:cxn ang="0">
                    <a:pos x="56" y="4"/>
                  </a:cxn>
                  <a:cxn ang="0">
                    <a:pos x="51" y="20"/>
                  </a:cxn>
                  <a:cxn ang="0">
                    <a:pos x="43" y="17"/>
                  </a:cxn>
                  <a:cxn ang="0">
                    <a:pos x="38" y="12"/>
                  </a:cxn>
                  <a:cxn ang="0">
                    <a:pos x="35" y="11"/>
                  </a:cxn>
                  <a:cxn ang="0">
                    <a:pos x="33" y="7"/>
                  </a:cxn>
                  <a:cxn ang="0">
                    <a:pos x="29" y="9"/>
                  </a:cxn>
                  <a:cxn ang="0">
                    <a:pos x="25" y="7"/>
                  </a:cxn>
                  <a:cxn ang="0">
                    <a:pos x="21" y="7"/>
                  </a:cxn>
                  <a:cxn ang="0">
                    <a:pos x="15" y="12"/>
                  </a:cxn>
                  <a:cxn ang="0">
                    <a:pos x="11" y="19"/>
                  </a:cxn>
                  <a:cxn ang="0">
                    <a:pos x="7" y="16"/>
                  </a:cxn>
                  <a:cxn ang="0">
                    <a:pos x="4" y="5"/>
                  </a:cxn>
                  <a:cxn ang="0">
                    <a:pos x="5" y="25"/>
                  </a:cxn>
                  <a:cxn ang="0">
                    <a:pos x="9" y="34"/>
                  </a:cxn>
                  <a:cxn ang="0">
                    <a:pos x="19" y="50"/>
                  </a:cxn>
                </a:cxnLst>
                <a:rect l="0" t="0" r="r" b="b"/>
                <a:pathLst>
                  <a:path w="74" h="56">
                    <a:moveTo>
                      <a:pt x="19" y="50"/>
                    </a:moveTo>
                    <a:cubicBezTo>
                      <a:pt x="29" y="56"/>
                      <a:pt x="72" y="45"/>
                      <a:pt x="72" y="45"/>
                    </a:cubicBezTo>
                    <a:cubicBezTo>
                      <a:pt x="72" y="45"/>
                      <a:pt x="74" y="35"/>
                      <a:pt x="73" y="32"/>
                    </a:cubicBezTo>
                    <a:cubicBezTo>
                      <a:pt x="72" y="28"/>
                      <a:pt x="67" y="17"/>
                      <a:pt x="67" y="14"/>
                    </a:cubicBezTo>
                    <a:cubicBezTo>
                      <a:pt x="67" y="12"/>
                      <a:pt x="65" y="24"/>
                      <a:pt x="63" y="25"/>
                    </a:cubicBezTo>
                    <a:cubicBezTo>
                      <a:pt x="62" y="27"/>
                      <a:pt x="56" y="7"/>
                      <a:pt x="56" y="4"/>
                    </a:cubicBezTo>
                    <a:cubicBezTo>
                      <a:pt x="56" y="0"/>
                      <a:pt x="52" y="19"/>
                      <a:pt x="51" y="20"/>
                    </a:cubicBezTo>
                    <a:cubicBezTo>
                      <a:pt x="49" y="22"/>
                      <a:pt x="45" y="15"/>
                      <a:pt x="43" y="17"/>
                    </a:cubicBezTo>
                    <a:cubicBezTo>
                      <a:pt x="41" y="18"/>
                      <a:pt x="40" y="10"/>
                      <a:pt x="38" y="12"/>
                    </a:cubicBezTo>
                    <a:cubicBezTo>
                      <a:pt x="36" y="14"/>
                      <a:pt x="34" y="13"/>
                      <a:pt x="35" y="11"/>
                    </a:cubicBezTo>
                    <a:cubicBezTo>
                      <a:pt x="35" y="8"/>
                      <a:pt x="35" y="7"/>
                      <a:pt x="33" y="7"/>
                    </a:cubicBezTo>
                    <a:cubicBezTo>
                      <a:pt x="31" y="7"/>
                      <a:pt x="32" y="9"/>
                      <a:pt x="29" y="9"/>
                    </a:cubicBezTo>
                    <a:cubicBezTo>
                      <a:pt x="27" y="9"/>
                      <a:pt x="27" y="8"/>
                      <a:pt x="25" y="7"/>
                    </a:cubicBezTo>
                    <a:cubicBezTo>
                      <a:pt x="22" y="6"/>
                      <a:pt x="23" y="5"/>
                      <a:pt x="21" y="7"/>
                    </a:cubicBezTo>
                    <a:cubicBezTo>
                      <a:pt x="18" y="9"/>
                      <a:pt x="17" y="9"/>
                      <a:pt x="15" y="12"/>
                    </a:cubicBezTo>
                    <a:cubicBezTo>
                      <a:pt x="14" y="16"/>
                      <a:pt x="15" y="19"/>
                      <a:pt x="11" y="19"/>
                    </a:cubicBezTo>
                    <a:cubicBezTo>
                      <a:pt x="8" y="19"/>
                      <a:pt x="9" y="20"/>
                      <a:pt x="7" y="16"/>
                    </a:cubicBezTo>
                    <a:cubicBezTo>
                      <a:pt x="5" y="11"/>
                      <a:pt x="7" y="5"/>
                      <a:pt x="4" y="5"/>
                    </a:cubicBezTo>
                    <a:cubicBezTo>
                      <a:pt x="0" y="5"/>
                      <a:pt x="5" y="22"/>
                      <a:pt x="5" y="25"/>
                    </a:cubicBezTo>
                    <a:cubicBezTo>
                      <a:pt x="5" y="29"/>
                      <a:pt x="11" y="41"/>
                      <a:pt x="9" y="34"/>
                    </a:cubicBezTo>
                    <a:cubicBezTo>
                      <a:pt x="9" y="33"/>
                      <a:pt x="10" y="45"/>
                      <a:pt x="19" y="50"/>
                    </a:cubicBezTo>
                    <a:close/>
                  </a:path>
                </a:pathLst>
              </a:custGeom>
              <a:solidFill>
                <a:srgbClr val="96BF2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7" name="Freeform 49"/>
              <p:cNvSpPr>
                <a:spLocks/>
              </p:cNvSpPr>
              <p:nvPr/>
            </p:nvSpPr>
            <p:spPr bwMode="auto">
              <a:xfrm>
                <a:off x="5847915" y="4477628"/>
                <a:ext cx="909216" cy="337709"/>
              </a:xfrm>
              <a:custGeom>
                <a:avLst/>
                <a:gdLst/>
                <a:ahLst/>
                <a:cxnLst>
                  <a:cxn ang="0">
                    <a:pos x="55" y="50"/>
                  </a:cxn>
                  <a:cxn ang="0">
                    <a:pos x="170" y="31"/>
                  </a:cxn>
                  <a:cxn ang="0">
                    <a:pos x="193" y="0"/>
                  </a:cxn>
                  <a:cxn ang="0">
                    <a:pos x="0" y="0"/>
                  </a:cxn>
                  <a:cxn ang="0">
                    <a:pos x="55" y="50"/>
                  </a:cxn>
                </a:cxnLst>
                <a:rect l="0" t="0" r="r" b="b"/>
                <a:pathLst>
                  <a:path w="193" h="72">
                    <a:moveTo>
                      <a:pt x="55" y="50"/>
                    </a:moveTo>
                    <a:cubicBezTo>
                      <a:pt x="65" y="54"/>
                      <a:pt x="119" y="72"/>
                      <a:pt x="170" y="31"/>
                    </a:cubicBezTo>
                    <a:cubicBezTo>
                      <a:pt x="193" y="0"/>
                      <a:pt x="193" y="0"/>
                      <a:pt x="1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21"/>
                      <a:pt x="26" y="37"/>
                      <a:pt x="55" y="50"/>
                    </a:cubicBezTo>
                    <a:close/>
                  </a:path>
                </a:pathLst>
              </a:custGeom>
              <a:solidFill>
                <a:srgbClr val="D9DA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8" name="Freeform 50"/>
              <p:cNvSpPr>
                <a:spLocks/>
              </p:cNvSpPr>
              <p:nvPr/>
            </p:nvSpPr>
            <p:spPr bwMode="auto">
              <a:xfrm>
                <a:off x="6023262" y="4471135"/>
                <a:ext cx="305239" cy="220809"/>
              </a:xfrm>
              <a:custGeom>
                <a:avLst/>
                <a:gdLst/>
                <a:ahLst/>
                <a:cxnLst>
                  <a:cxn ang="0">
                    <a:pos x="8" y="43"/>
                  </a:cxn>
                  <a:cxn ang="0">
                    <a:pos x="5" y="42"/>
                  </a:cxn>
                  <a:cxn ang="0">
                    <a:pos x="64" y="1"/>
                  </a:cxn>
                  <a:cxn ang="0">
                    <a:pos x="65" y="1"/>
                  </a:cxn>
                  <a:cxn ang="0">
                    <a:pos x="8" y="43"/>
                  </a:cxn>
                </a:cxnLst>
                <a:rect l="0" t="0" r="r" b="b"/>
                <a:pathLst>
                  <a:path w="65" h="47">
                    <a:moveTo>
                      <a:pt x="8" y="43"/>
                    </a:moveTo>
                    <a:cubicBezTo>
                      <a:pt x="4" y="47"/>
                      <a:pt x="0" y="46"/>
                      <a:pt x="5" y="42"/>
                    </a:cubicBezTo>
                    <a:cubicBezTo>
                      <a:pt x="57" y="0"/>
                      <a:pt x="64" y="1"/>
                      <a:pt x="64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1"/>
                      <a:pt x="51" y="6"/>
                      <a:pt x="8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09" name="Freeform 51"/>
              <p:cNvSpPr>
                <a:spLocks/>
              </p:cNvSpPr>
              <p:nvPr/>
            </p:nvSpPr>
            <p:spPr bwMode="auto">
              <a:xfrm>
                <a:off x="6289534" y="4477628"/>
                <a:ext cx="103910" cy="279261"/>
              </a:xfrm>
              <a:custGeom>
                <a:avLst/>
                <a:gdLst/>
                <a:ahLst/>
                <a:cxnLst>
                  <a:cxn ang="0">
                    <a:pos x="5" y="57"/>
                  </a:cxn>
                  <a:cxn ang="0">
                    <a:pos x="0" y="57"/>
                  </a:cxn>
                  <a:cxn ang="0">
                    <a:pos x="21" y="0"/>
                  </a:cxn>
                  <a:cxn ang="0">
                    <a:pos x="22" y="0"/>
                  </a:cxn>
                  <a:cxn ang="0">
                    <a:pos x="5" y="57"/>
                  </a:cxn>
                </a:cxnLst>
                <a:rect l="0" t="0" r="r" b="b"/>
                <a:pathLst>
                  <a:path w="22" h="59">
                    <a:moveTo>
                      <a:pt x="5" y="57"/>
                    </a:moveTo>
                    <a:cubicBezTo>
                      <a:pt x="5" y="59"/>
                      <a:pt x="1" y="57"/>
                      <a:pt x="0" y="57"/>
                    </a:cubicBezTo>
                    <a:cubicBezTo>
                      <a:pt x="17" y="2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16" y="11"/>
                      <a:pt x="5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  <p:sp>
            <p:nvSpPr>
              <p:cNvPr id="110" name="Freeform 63"/>
              <p:cNvSpPr>
                <a:spLocks noEditPoints="1"/>
              </p:cNvSpPr>
              <p:nvPr/>
            </p:nvSpPr>
            <p:spPr bwMode="auto">
              <a:xfrm>
                <a:off x="5776475" y="3711289"/>
                <a:ext cx="1052093" cy="1045600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223" y="111"/>
                  </a:cxn>
                  <a:cxn ang="0">
                    <a:pos x="112" y="222"/>
                  </a:cxn>
                  <a:cxn ang="0">
                    <a:pos x="0" y="111"/>
                  </a:cxn>
                  <a:cxn ang="0">
                    <a:pos x="112" y="0"/>
                  </a:cxn>
                  <a:cxn ang="0">
                    <a:pos x="112" y="10"/>
                  </a:cxn>
                  <a:cxn ang="0">
                    <a:pos x="10" y="111"/>
                  </a:cxn>
                  <a:cxn ang="0">
                    <a:pos x="112" y="213"/>
                  </a:cxn>
                  <a:cxn ang="0">
                    <a:pos x="213" y="111"/>
                  </a:cxn>
                  <a:cxn ang="0">
                    <a:pos x="112" y="10"/>
                  </a:cxn>
                </a:cxnLst>
                <a:rect l="0" t="0" r="r" b="b"/>
                <a:pathLst>
                  <a:path w="223" h="222">
                    <a:moveTo>
                      <a:pt x="112" y="0"/>
                    </a:moveTo>
                    <a:cubicBezTo>
                      <a:pt x="173" y="0"/>
                      <a:pt x="223" y="50"/>
                      <a:pt x="223" y="111"/>
                    </a:cubicBezTo>
                    <a:cubicBezTo>
                      <a:pt x="223" y="173"/>
                      <a:pt x="173" y="222"/>
                      <a:pt x="112" y="222"/>
                    </a:cubicBezTo>
                    <a:cubicBezTo>
                      <a:pt x="50" y="222"/>
                      <a:pt x="0" y="173"/>
                      <a:pt x="0" y="111"/>
                    </a:cubicBezTo>
                    <a:cubicBezTo>
                      <a:pt x="0" y="50"/>
                      <a:pt x="50" y="0"/>
                      <a:pt x="112" y="0"/>
                    </a:cubicBezTo>
                    <a:moveTo>
                      <a:pt x="112" y="10"/>
                    </a:moveTo>
                    <a:cubicBezTo>
                      <a:pt x="56" y="10"/>
                      <a:pt x="10" y="55"/>
                      <a:pt x="10" y="111"/>
                    </a:cubicBezTo>
                    <a:cubicBezTo>
                      <a:pt x="10" y="167"/>
                      <a:pt x="56" y="213"/>
                      <a:pt x="112" y="213"/>
                    </a:cubicBezTo>
                    <a:cubicBezTo>
                      <a:pt x="167" y="213"/>
                      <a:pt x="213" y="167"/>
                      <a:pt x="213" y="111"/>
                    </a:cubicBezTo>
                    <a:cubicBezTo>
                      <a:pt x="213" y="55"/>
                      <a:pt x="167" y="10"/>
                      <a:pt x="11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940802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" t="16248" r="94699" b="79780"/>
          <a:stretch/>
        </p:blipFill>
        <p:spPr bwMode="auto">
          <a:xfrm>
            <a:off x="3347811" y="3929066"/>
            <a:ext cx="5796189" cy="294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\\big1\OE\IML-Strategie\POF 2\POF 2 - Gruppe 3\02_Ausarbeitungen\Pof_clusterIII_VersionII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357554" y="1357300"/>
            <a:ext cx="5786446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372"/>
          <a:stretch/>
        </p:blipFill>
        <p:spPr bwMode="auto">
          <a:xfrm>
            <a:off x="-14296" y="3929067"/>
            <a:ext cx="3371850" cy="294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Titel einfügen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225"/>
          <a:stretch/>
        </p:blipFill>
        <p:spPr bwMode="auto">
          <a:xfrm>
            <a:off x="409806" y="355067"/>
            <a:ext cx="2523646" cy="71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21" y="2072157"/>
            <a:ext cx="2162616" cy="114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Gerade Verbindung 10"/>
          <p:cNvCxnSpPr/>
          <p:nvPr userDrawn="1"/>
        </p:nvCxnSpPr>
        <p:spPr bwMode="auto">
          <a:xfrm>
            <a:off x="-14296" y="1357299"/>
            <a:ext cx="91582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 userDrawn="1"/>
        </p:nvCxnSpPr>
        <p:spPr bwMode="auto">
          <a:xfrm>
            <a:off x="-14296" y="3929068"/>
            <a:ext cx="91582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auto">
          <a:xfrm flipV="1">
            <a:off x="3347811" y="1357299"/>
            <a:ext cx="0" cy="551181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i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big1\OE\IML-Strategie\POF 2\POF 2 - Gruppe 3\02_Ausarbeitungen\Pof_clusterIII_VersionII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357554" y="1357300"/>
            <a:ext cx="5786446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86116" y="3929066"/>
            <a:ext cx="5857884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4296" y="3857628"/>
            <a:ext cx="33718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51716"/>
            <a:ext cx="2037737" cy="455766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buNone/>
              <a:defRPr kumimoji="0" 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Titel einfügen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5" y="4364188"/>
            <a:ext cx="5628145" cy="70788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7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3478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Gerade Verbindung 4"/>
          <p:cNvCxnSpPr/>
          <p:nvPr userDrawn="1"/>
        </p:nvCxnSpPr>
        <p:spPr bwMode="auto">
          <a:xfrm>
            <a:off x="-14296" y="3933056"/>
            <a:ext cx="91481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 userDrawn="1"/>
        </p:nvCxnSpPr>
        <p:spPr bwMode="auto">
          <a:xfrm flipV="1">
            <a:off x="3368931" y="0"/>
            <a:ext cx="0" cy="685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909" y="351693"/>
            <a:ext cx="1534046" cy="70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4624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I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475" y="1528975"/>
            <a:ext cx="1323352" cy="22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266" y="1528975"/>
            <a:ext cx="1323352" cy="22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3057" y="1528975"/>
            <a:ext cx="1323352" cy="22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9849" y="1528975"/>
            <a:ext cx="1323352" cy="22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" t="16248" r="94699" b="79780"/>
          <a:stretch/>
        </p:blipFill>
        <p:spPr bwMode="auto">
          <a:xfrm>
            <a:off x="3347811" y="3929066"/>
            <a:ext cx="5796189" cy="294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372"/>
          <a:stretch/>
        </p:blipFill>
        <p:spPr bwMode="auto">
          <a:xfrm>
            <a:off x="-14296" y="3929067"/>
            <a:ext cx="3371850" cy="294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Titel einfügen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225"/>
          <a:stretch/>
        </p:blipFill>
        <p:spPr bwMode="auto">
          <a:xfrm>
            <a:off x="409806" y="355067"/>
            <a:ext cx="2523646" cy="71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21" y="2072157"/>
            <a:ext cx="2162616" cy="114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Gerade Verbindung 10"/>
          <p:cNvCxnSpPr/>
          <p:nvPr userDrawn="1"/>
        </p:nvCxnSpPr>
        <p:spPr bwMode="auto">
          <a:xfrm>
            <a:off x="-14296" y="1357299"/>
            <a:ext cx="91582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 userDrawn="1"/>
        </p:nvCxnSpPr>
        <p:spPr bwMode="auto">
          <a:xfrm>
            <a:off x="-14296" y="3929068"/>
            <a:ext cx="91582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auto">
          <a:xfrm flipV="1">
            <a:off x="3347811" y="1357299"/>
            <a:ext cx="0" cy="551181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5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8" t="4198" r="6188" b="47901"/>
          <a:stretch/>
        </p:blipFill>
        <p:spPr bwMode="auto">
          <a:xfrm>
            <a:off x="5169607" y="1924197"/>
            <a:ext cx="756669" cy="67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9356" y="1876640"/>
            <a:ext cx="770754" cy="77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715" y="1982725"/>
            <a:ext cx="1214312" cy="55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2" r="7013" b="16009"/>
          <a:stretch/>
        </p:blipFill>
        <p:spPr bwMode="auto">
          <a:xfrm>
            <a:off x="7849314" y="1878745"/>
            <a:ext cx="942994" cy="76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 userDrawn="1"/>
        </p:nvSpPr>
        <p:spPr>
          <a:xfrm>
            <a:off x="7824468" y="3102763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 smtClean="0">
                <a:latin typeface="Arial Narrow" pitchFamily="34" charset="0"/>
              </a:rPr>
              <a:t>4.-7.</a:t>
            </a:r>
            <a:r>
              <a:rPr lang="de-DE" sz="1200" b="1" baseline="0" dirty="0" smtClean="0">
                <a:latin typeface="Arial Narrow" pitchFamily="34" charset="0"/>
              </a:rPr>
              <a:t> Juni</a:t>
            </a:r>
            <a:br>
              <a:rPr lang="de-DE" sz="1200" b="1" baseline="0" dirty="0" smtClean="0">
                <a:latin typeface="Arial Narrow" pitchFamily="34" charset="0"/>
              </a:rPr>
            </a:br>
            <a:r>
              <a:rPr lang="de-DE" sz="1200" b="1" baseline="0" dirty="0" smtClean="0">
                <a:latin typeface="Arial Narrow" pitchFamily="34" charset="0"/>
              </a:rPr>
              <a:t>Messe München</a:t>
            </a:r>
            <a:endParaRPr lang="de-DE" sz="1200" b="1" dirty="0" smtClean="0">
              <a:latin typeface="Arial Narrow" pitchFamily="34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>
            <a:off x="3626050" y="3102763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 smtClean="0">
                <a:latin typeface="Arial Narrow" pitchFamily="34" charset="0"/>
              </a:rPr>
              <a:t>19.-21. Februar</a:t>
            </a:r>
            <a:br>
              <a:rPr lang="de-DE" sz="1200" b="1" dirty="0" smtClean="0">
                <a:latin typeface="Arial Narrow" pitchFamily="34" charset="0"/>
              </a:rPr>
            </a:br>
            <a:r>
              <a:rPr lang="de-DE" sz="1200" b="1" dirty="0" smtClean="0">
                <a:latin typeface="Arial Narrow" pitchFamily="34" charset="0"/>
              </a:rPr>
              <a:t>Messe Stuttgart</a:t>
            </a:r>
          </a:p>
        </p:txBody>
      </p:sp>
      <p:sp>
        <p:nvSpPr>
          <p:cNvPr id="25" name="Textfeld 24"/>
          <p:cNvSpPr txBox="1"/>
          <p:nvPr userDrawn="1"/>
        </p:nvSpPr>
        <p:spPr>
          <a:xfrm>
            <a:off x="4952267" y="3102763"/>
            <a:ext cx="1191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 smtClean="0">
                <a:latin typeface="Arial Narrow" pitchFamily="34" charset="0"/>
              </a:rPr>
              <a:t>6.-10. März</a:t>
            </a:r>
            <a:br>
              <a:rPr lang="de-DE" sz="1200" b="1" dirty="0" smtClean="0">
                <a:latin typeface="Arial Narrow" pitchFamily="34" charset="0"/>
              </a:rPr>
            </a:br>
            <a:r>
              <a:rPr lang="de-DE" sz="1200" b="1" baseline="0" dirty="0" smtClean="0">
                <a:latin typeface="Arial Narrow" pitchFamily="34" charset="0"/>
              </a:rPr>
              <a:t>Hannover Messe</a:t>
            </a:r>
            <a:endParaRPr lang="de-DE" sz="1200" b="1" dirty="0" smtClean="0">
              <a:latin typeface="Arial Narrow" pitchFamily="34" charset="0"/>
            </a:endParaRPr>
          </a:p>
        </p:txBody>
      </p:sp>
      <p:sp>
        <p:nvSpPr>
          <p:cNvPr id="26" name="Textfeld 25"/>
          <p:cNvSpPr txBox="1"/>
          <p:nvPr userDrawn="1"/>
        </p:nvSpPr>
        <p:spPr>
          <a:xfrm>
            <a:off x="6339056" y="3102763"/>
            <a:ext cx="1191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 smtClean="0">
                <a:latin typeface="Arial Narrow" pitchFamily="34" charset="0"/>
              </a:rPr>
              <a:t>23.-27. April</a:t>
            </a:r>
            <a:br>
              <a:rPr lang="de-DE" sz="1200" b="1" dirty="0" smtClean="0">
                <a:latin typeface="Arial Narrow" pitchFamily="34" charset="0"/>
              </a:rPr>
            </a:br>
            <a:r>
              <a:rPr lang="de-DE" sz="1200" b="1" baseline="0" dirty="0" smtClean="0">
                <a:latin typeface="Arial Narrow" pitchFamily="34" charset="0"/>
              </a:rPr>
              <a:t>Hannover Messe</a:t>
            </a:r>
            <a:endParaRPr lang="de-DE" sz="1200" b="1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340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I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D:\Projekte\Zellulare Transportsysteme\Photos und Bilder\Fahrzeug einzeln\IMG_0146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249604" y="1350816"/>
            <a:ext cx="5894396" cy="26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3929066"/>
            <a:ext cx="5857884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296" y="3857631"/>
            <a:ext cx="3371850" cy="30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Titel einfügen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357299"/>
            <a:ext cx="3337704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Gerade Verbindung 2"/>
          <p:cNvCxnSpPr/>
          <p:nvPr userDrawn="1"/>
        </p:nvCxnSpPr>
        <p:spPr bwMode="auto">
          <a:xfrm>
            <a:off x="-14296" y="1357299"/>
            <a:ext cx="91582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 userDrawn="1"/>
        </p:nvCxnSpPr>
        <p:spPr bwMode="auto">
          <a:xfrm>
            <a:off x="-14296" y="3929068"/>
            <a:ext cx="91582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auto">
          <a:xfrm flipV="1">
            <a:off x="3347811" y="1357299"/>
            <a:ext cx="0" cy="551181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061" name="Picture 5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20800" y="333075"/>
            <a:ext cx="696104" cy="69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50640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I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357554" y="1357300"/>
            <a:ext cx="5786446" cy="257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3929066"/>
            <a:ext cx="5857884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296" y="3857631"/>
            <a:ext cx="3371850" cy="30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Titel einfügen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111618" name="Picture 2" descr="http://www.wachstums-champions.com/images/mit_schutzraum.jp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3972" y="266577"/>
            <a:ext cx="2369760" cy="81329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357299"/>
            <a:ext cx="3337704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Gerade Verbindung 2"/>
          <p:cNvCxnSpPr/>
          <p:nvPr userDrawn="1"/>
        </p:nvCxnSpPr>
        <p:spPr bwMode="auto">
          <a:xfrm>
            <a:off x="-14296" y="1357299"/>
            <a:ext cx="91582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 userDrawn="1"/>
        </p:nvCxnSpPr>
        <p:spPr bwMode="auto">
          <a:xfrm>
            <a:off x="-14296" y="3929068"/>
            <a:ext cx="91582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auto">
          <a:xfrm flipV="1">
            <a:off x="3347811" y="1357299"/>
            <a:ext cx="0" cy="551181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4204452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ffee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räsentationen\do-ge\2010\Kaffeetasse 414262_R_K_B_by_Rainer-Sturm_pixelio.de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3347864" y="1361088"/>
            <a:ext cx="5796136" cy="2510120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61088"/>
            <a:ext cx="335755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5366" y="-30479"/>
            <a:ext cx="3447216" cy="139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3857629"/>
            <a:ext cx="585788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Titel einfügen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grpSp>
        <p:nvGrpSpPr>
          <p:cNvPr id="2" name="Gruppieren 22"/>
          <p:cNvGrpSpPr/>
          <p:nvPr userDrawn="1"/>
        </p:nvGrpSpPr>
        <p:grpSpPr>
          <a:xfrm>
            <a:off x="-14296" y="3857631"/>
            <a:ext cx="3371850" cy="3011486"/>
            <a:chOff x="-14296" y="3857628"/>
            <a:chExt cx="3371850" cy="3011487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96" y="3857628"/>
              <a:ext cx="3371850" cy="3011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6" y="5500702"/>
              <a:ext cx="2109778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ffizienz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1357300"/>
            <a:ext cx="5911784" cy="262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3929066"/>
            <a:ext cx="5857884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296" y="3857631"/>
            <a:ext cx="3371850" cy="30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93"/>
          <a:stretch>
            <a:fillRect/>
          </a:stretch>
        </p:blipFill>
        <p:spPr bwMode="auto">
          <a:xfrm>
            <a:off x="0" y="1357299"/>
            <a:ext cx="335755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EffizienzCluster LogistikRuhr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910" y="357166"/>
            <a:ext cx="214314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Effizienz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46450" y="1357299"/>
            <a:ext cx="5797550" cy="264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3929066"/>
            <a:ext cx="5857884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296" y="3857631"/>
            <a:ext cx="3371850" cy="30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57299"/>
            <a:ext cx="335755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err="1" smtClean="0"/>
              <a:t>Reserverfolien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"/>
          <a:stretch/>
        </p:blipFill>
        <p:spPr bwMode="auto">
          <a:xfrm>
            <a:off x="0" y="1"/>
            <a:ext cx="3371850" cy="136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9653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22000" y="2160000"/>
            <a:ext cx="5580000" cy="3600000"/>
          </a:xfrm>
        </p:spPr>
        <p:txBody>
          <a:bodyPr/>
          <a:lstStyle>
            <a:lvl1pPr marL="287941" indent="-287941">
              <a:defRPr sz="1600">
                <a:latin typeface="+mn-lt"/>
              </a:defRPr>
            </a:lvl1pPr>
            <a:lvl2pPr marL="575881" indent="-287941">
              <a:spcBef>
                <a:spcPts val="300"/>
              </a:spcBef>
              <a:defRPr sz="1600" baseline="0">
                <a:latin typeface="+mn-lt"/>
              </a:defRPr>
            </a:lvl2pPr>
            <a:lvl3pPr marL="863822" indent="-287941">
              <a:spcBef>
                <a:spcPts val="300"/>
              </a:spcBef>
              <a:defRPr sz="16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3222000" y="1800000"/>
            <a:ext cx="5591800" cy="288000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42000" y="1260000"/>
            <a:ext cx="8460000" cy="3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chungscampus Logistik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Forschungscampus Logistik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869635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23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6213266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0" y="126876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4009" y="4631285"/>
            <a:ext cx="244193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36346" y="277879"/>
            <a:ext cx="1715374" cy="6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ieren 1"/>
          <p:cNvGrpSpPr/>
          <p:nvPr userDrawn="1"/>
        </p:nvGrpSpPr>
        <p:grpSpPr>
          <a:xfrm>
            <a:off x="0" y="4221089"/>
            <a:ext cx="9144000" cy="1756499"/>
            <a:chOff x="0" y="4221088"/>
            <a:chExt cx="9144000" cy="1756499"/>
          </a:xfrm>
        </p:grpSpPr>
        <p:cxnSp>
          <p:nvCxnSpPr>
            <p:cNvPr id="18" name="Gerade Verbindung 17"/>
            <p:cNvCxnSpPr/>
            <p:nvPr userDrawn="1"/>
          </p:nvCxnSpPr>
          <p:spPr bwMode="auto">
            <a:xfrm>
              <a:off x="0" y="4221088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26"/>
            <p:cNvCxnSpPr/>
            <p:nvPr userDrawn="1"/>
          </p:nvCxnSpPr>
          <p:spPr>
            <a:xfrm>
              <a:off x="0" y="5977587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815" y="1288856"/>
            <a:ext cx="90963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2825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342900" y="1260000"/>
            <a:ext cx="8458200" cy="4500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22000" y="1260000"/>
            <a:ext cx="5580000" cy="4500000"/>
          </a:xfrm>
        </p:spPr>
        <p:txBody>
          <a:bodyPr>
            <a:normAutofit/>
          </a:bodyPr>
          <a:lstStyle>
            <a:lvl1pPr marL="323933" indent="-323933">
              <a:defRPr sz="1600">
                <a:latin typeface="+mn-lt"/>
              </a:defRPr>
            </a:lvl1pPr>
            <a:lvl2pPr marL="611873" indent="-287941">
              <a:defRPr sz="1400">
                <a:latin typeface="+mn-lt"/>
              </a:defRPr>
            </a:lvl2pPr>
            <a:lvl3pPr marL="863822" indent="-251948">
              <a:spcBef>
                <a:spcPts val="300"/>
              </a:spcBef>
              <a:defRPr sz="1200">
                <a:latin typeface="+mn-lt"/>
              </a:defRPr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lvl1pPr>
              <a:defRPr b="0"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0448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ts val="901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/3 +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22000" y="1620000"/>
            <a:ext cx="5580000" cy="4140000"/>
          </a:xfrm>
        </p:spPr>
        <p:txBody>
          <a:bodyPr/>
          <a:lstStyle>
            <a:lvl1pPr marL="323933" indent="-323933">
              <a:defRPr sz="1800">
                <a:latin typeface="+mn-lt"/>
              </a:defRPr>
            </a:lvl1pPr>
            <a:lvl2pPr marL="611873" indent="-287941">
              <a:defRPr sz="1600">
                <a:latin typeface="+mn-lt"/>
              </a:defRPr>
            </a:lvl2pPr>
            <a:lvl3pPr marL="863822" indent="-251948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222000" y="1260000"/>
            <a:ext cx="5580000" cy="288000"/>
          </a:xfrm>
        </p:spPr>
        <p:txBody>
          <a:bodyPr/>
          <a:lstStyle>
            <a:lvl1pPr marL="0" indent="0">
              <a:buNone/>
              <a:defRPr sz="1800" b="1">
                <a:latin typeface="+mn-lt"/>
              </a:defRPr>
            </a:lvl1pPr>
            <a:lvl2pPr marL="457106" indent="0">
              <a:buNone/>
              <a:defRPr sz="2000" b="1"/>
            </a:lvl2pPr>
            <a:lvl3pPr marL="914211" indent="0">
              <a:buNone/>
              <a:defRPr sz="1800" b="1"/>
            </a:lvl3pPr>
            <a:lvl4pPr marL="1371317" indent="0">
              <a:buNone/>
              <a:defRPr sz="1600" b="1"/>
            </a:lvl4pPr>
            <a:lvl5pPr marL="1828423" indent="0">
              <a:buNone/>
              <a:defRPr sz="1600" b="1"/>
            </a:lvl5pPr>
            <a:lvl6pPr marL="2285528" indent="0">
              <a:buNone/>
              <a:defRPr sz="1600" b="1"/>
            </a:lvl6pPr>
            <a:lvl7pPr marL="2742634" indent="0">
              <a:buNone/>
              <a:defRPr sz="1600" b="1"/>
            </a:lvl7pPr>
            <a:lvl8pPr marL="3199740" indent="0">
              <a:buNone/>
              <a:defRPr sz="1600" b="1"/>
            </a:lvl8pPr>
            <a:lvl9pPr marL="3656845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62000" y="1260000"/>
            <a:ext cx="4140000" cy="4500000"/>
          </a:xfrm>
        </p:spPr>
        <p:txBody>
          <a:bodyPr/>
          <a:lstStyle>
            <a:lvl1pPr marL="323933" indent="-323933">
              <a:defRPr sz="1800">
                <a:latin typeface="+mn-lt"/>
              </a:defRPr>
            </a:lvl1pPr>
            <a:lvl2pPr marL="611873" indent="-287941">
              <a:defRPr sz="1600">
                <a:latin typeface="+mn-lt"/>
              </a:defRPr>
            </a:lvl2pPr>
            <a:lvl3pPr marL="863822" indent="-251948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2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62000" y="1620000"/>
            <a:ext cx="4140000" cy="4140000"/>
          </a:xfrm>
        </p:spPr>
        <p:txBody>
          <a:bodyPr/>
          <a:lstStyle>
            <a:lvl1pPr marL="323933" indent="-323933">
              <a:defRPr sz="1800">
                <a:latin typeface="+mn-lt"/>
              </a:defRPr>
            </a:lvl1pPr>
            <a:lvl2pPr marL="611873" indent="-287941">
              <a:defRPr sz="1600">
                <a:latin typeface="+mn-lt"/>
              </a:defRPr>
            </a:lvl2pPr>
            <a:lvl3pPr marL="863822" indent="-251948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62000" y="1260000"/>
            <a:ext cx="4140000" cy="288000"/>
          </a:xfrm>
        </p:spPr>
        <p:txBody>
          <a:bodyPr/>
          <a:lstStyle>
            <a:lvl1pPr marL="0" indent="0">
              <a:buNone/>
              <a:defRPr sz="1800" b="1">
                <a:latin typeface="+mn-lt"/>
              </a:defRPr>
            </a:lvl1pPr>
            <a:lvl2pPr marL="457106" indent="0">
              <a:buNone/>
              <a:defRPr sz="2000" b="1"/>
            </a:lvl2pPr>
            <a:lvl3pPr marL="914211" indent="0">
              <a:buNone/>
              <a:defRPr sz="1800" b="1"/>
            </a:lvl3pPr>
            <a:lvl4pPr marL="1371317" indent="0">
              <a:buNone/>
              <a:defRPr sz="1600" b="1"/>
            </a:lvl4pPr>
            <a:lvl5pPr marL="1828423" indent="0">
              <a:buNone/>
              <a:defRPr sz="1600" b="1"/>
            </a:lvl5pPr>
            <a:lvl6pPr marL="2285528" indent="0">
              <a:buNone/>
              <a:defRPr sz="1600" b="1"/>
            </a:lvl6pPr>
            <a:lvl7pPr marL="2742634" indent="0">
              <a:buNone/>
              <a:defRPr sz="1600" b="1"/>
            </a:lvl7pPr>
            <a:lvl8pPr marL="3199740" indent="0">
              <a:buNone/>
              <a:defRPr sz="1600" b="1"/>
            </a:lvl8pPr>
            <a:lvl9pPr marL="3656845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4"/>
          <p:cNvSpPr>
            <a:spLocks noGrp="1"/>
          </p:cNvSpPr>
          <p:nvPr>
            <p:ph sz="quarter" idx="13"/>
          </p:nvPr>
        </p:nvSpPr>
        <p:spPr>
          <a:xfrm>
            <a:off x="6101100" y="1260000"/>
            <a:ext cx="2700000" cy="4500000"/>
          </a:xfrm>
        </p:spPr>
        <p:txBody>
          <a:bodyPr/>
          <a:lstStyle>
            <a:lvl1pPr marL="287941" indent="-287941">
              <a:defRPr sz="1600">
                <a:latin typeface="+mn-lt"/>
              </a:defRPr>
            </a:lvl1pPr>
            <a:lvl2pPr marL="539888" indent="-251948">
              <a:spcBef>
                <a:spcPts val="300"/>
              </a:spcBef>
              <a:defRPr sz="1400">
                <a:latin typeface="+mn-lt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3 in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4"/>
          <p:cNvSpPr>
            <a:spLocks noGrp="1"/>
          </p:cNvSpPr>
          <p:nvPr>
            <p:ph sz="quarter" idx="13"/>
          </p:nvPr>
        </p:nvSpPr>
        <p:spPr>
          <a:xfrm>
            <a:off x="342000" y="1260000"/>
            <a:ext cx="2700000" cy="4500000"/>
          </a:xfrm>
        </p:spPr>
        <p:txBody>
          <a:bodyPr/>
          <a:lstStyle>
            <a:lvl1pPr marL="287941" indent="-287941">
              <a:defRPr sz="1600">
                <a:latin typeface="+mn-lt"/>
              </a:defRPr>
            </a:lvl1pPr>
            <a:lvl2pPr marL="539888" indent="-251948">
              <a:spcBef>
                <a:spcPts val="300"/>
              </a:spcBef>
              <a:defRPr sz="1400">
                <a:latin typeface="+mn-lt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342900" y="1260000"/>
            <a:ext cx="4140000" cy="4500000"/>
          </a:xfrm>
        </p:spPr>
        <p:txBody>
          <a:bodyPr/>
          <a:lstStyle>
            <a:lvl1pPr marL="323933" indent="-323933">
              <a:defRPr sz="1800">
                <a:latin typeface="+mn-lt"/>
              </a:defRPr>
            </a:lvl1pPr>
            <a:lvl2pPr marL="611873" indent="-287941">
              <a:defRPr sz="1600">
                <a:latin typeface="+mn-lt"/>
              </a:defRPr>
            </a:lvl2pPr>
            <a:lvl3pPr marL="863822" indent="-251948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62000" y="1260000"/>
            <a:ext cx="4140000" cy="4500000"/>
          </a:xfrm>
        </p:spPr>
        <p:txBody>
          <a:bodyPr/>
          <a:lstStyle>
            <a:lvl1pPr marL="323933" indent="-323933">
              <a:defRPr sz="1800">
                <a:latin typeface="+mn-lt"/>
              </a:defRPr>
            </a:lvl1pPr>
            <a:lvl2pPr marL="611873" indent="-287941">
              <a:defRPr sz="1600">
                <a:latin typeface="+mn-lt"/>
              </a:defRPr>
            </a:lvl2pPr>
            <a:lvl3pPr marL="863822" indent="-251948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342900" y="1620000"/>
            <a:ext cx="4140000" cy="4140000"/>
          </a:xfrm>
        </p:spPr>
        <p:txBody>
          <a:bodyPr/>
          <a:lstStyle>
            <a:lvl1pPr marL="323933" indent="-323933">
              <a:defRPr sz="1800">
                <a:latin typeface="+mn-lt"/>
              </a:defRPr>
            </a:lvl1pPr>
            <a:lvl2pPr marL="611873" indent="-287941">
              <a:defRPr sz="1600">
                <a:latin typeface="+mn-lt"/>
              </a:defRPr>
            </a:lvl2pPr>
            <a:lvl3pPr marL="863822" indent="-251948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662000" y="1620000"/>
            <a:ext cx="4140000" cy="4140000"/>
          </a:xfrm>
        </p:spPr>
        <p:txBody>
          <a:bodyPr/>
          <a:lstStyle>
            <a:lvl1pPr marL="323933" indent="-323933">
              <a:defRPr sz="1800">
                <a:latin typeface="+mn-lt"/>
              </a:defRPr>
            </a:lvl1pPr>
            <a:lvl2pPr marL="611873" indent="-287941">
              <a:defRPr sz="1600">
                <a:latin typeface="+mn-lt"/>
              </a:defRPr>
            </a:lvl2pPr>
            <a:lvl3pPr marL="863822" indent="-251948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2000" y="1260000"/>
            <a:ext cx="4140000" cy="288000"/>
          </a:xfrm>
        </p:spPr>
        <p:txBody>
          <a:bodyPr/>
          <a:lstStyle>
            <a:lvl1pPr marL="0" indent="0">
              <a:buNone/>
              <a:defRPr sz="1800" b="1">
                <a:latin typeface="+mn-lt"/>
              </a:defRPr>
            </a:lvl1pPr>
            <a:lvl2pPr marL="457106" indent="0">
              <a:buNone/>
              <a:defRPr sz="2000" b="1"/>
            </a:lvl2pPr>
            <a:lvl3pPr marL="914211" indent="0">
              <a:buNone/>
              <a:defRPr sz="1800" b="1"/>
            </a:lvl3pPr>
            <a:lvl4pPr marL="1371317" indent="0">
              <a:buNone/>
              <a:defRPr sz="1600" b="1"/>
            </a:lvl4pPr>
            <a:lvl5pPr marL="1828423" indent="0">
              <a:buNone/>
              <a:defRPr sz="1600" b="1"/>
            </a:lvl5pPr>
            <a:lvl6pPr marL="2285528" indent="0">
              <a:buNone/>
              <a:defRPr sz="1600" b="1"/>
            </a:lvl6pPr>
            <a:lvl7pPr marL="2742634" indent="0">
              <a:buNone/>
              <a:defRPr sz="1600" b="1"/>
            </a:lvl7pPr>
            <a:lvl8pPr marL="3199740" indent="0">
              <a:buNone/>
              <a:defRPr sz="1600" b="1"/>
            </a:lvl8pPr>
            <a:lvl9pPr marL="3656845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662000" y="1260000"/>
            <a:ext cx="4140000" cy="288000"/>
          </a:xfrm>
        </p:spPr>
        <p:txBody>
          <a:bodyPr/>
          <a:lstStyle>
            <a:lvl1pPr marL="0" indent="0">
              <a:buNone/>
              <a:defRPr sz="1800" b="1">
                <a:latin typeface="+mn-lt"/>
              </a:defRPr>
            </a:lvl1pPr>
            <a:lvl2pPr marL="457106" indent="0">
              <a:buNone/>
              <a:defRPr sz="2000" b="1"/>
            </a:lvl2pPr>
            <a:lvl3pPr marL="914211" indent="0">
              <a:buNone/>
              <a:defRPr sz="1800" b="1"/>
            </a:lvl3pPr>
            <a:lvl4pPr marL="1371317" indent="0">
              <a:buNone/>
              <a:defRPr sz="1600" b="1"/>
            </a:lvl4pPr>
            <a:lvl5pPr marL="1828423" indent="0">
              <a:buNone/>
              <a:defRPr sz="1600" b="1"/>
            </a:lvl5pPr>
            <a:lvl6pPr marL="2285528" indent="0">
              <a:buNone/>
              <a:defRPr sz="1600" b="1"/>
            </a:lvl6pPr>
            <a:lvl7pPr marL="2742634" indent="0">
              <a:buNone/>
              <a:defRPr sz="1600" b="1"/>
            </a:lvl7pPr>
            <a:lvl8pPr marL="3199740" indent="0">
              <a:buNone/>
              <a:defRPr sz="1600" b="1"/>
            </a:lvl8pPr>
            <a:lvl9pPr marL="3656845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342899" y="1260000"/>
            <a:ext cx="2700000" cy="4500000"/>
          </a:xfrm>
        </p:spPr>
        <p:txBody>
          <a:bodyPr/>
          <a:lstStyle>
            <a:lvl1pPr marL="287941" indent="-287941">
              <a:defRPr sz="1600">
                <a:latin typeface="+mn-lt"/>
              </a:defRPr>
            </a:lvl1pPr>
            <a:lvl2pPr marL="539888" indent="-251948">
              <a:spcBef>
                <a:spcPts val="300"/>
              </a:spcBef>
              <a:defRPr sz="1400">
                <a:latin typeface="+mn-lt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6" name="Inhaltsplatzhalter 4"/>
          <p:cNvSpPr>
            <a:spLocks noGrp="1"/>
          </p:cNvSpPr>
          <p:nvPr>
            <p:ph sz="quarter" idx="12"/>
          </p:nvPr>
        </p:nvSpPr>
        <p:spPr>
          <a:xfrm>
            <a:off x="3222000" y="1260000"/>
            <a:ext cx="2700000" cy="4500000"/>
          </a:xfrm>
        </p:spPr>
        <p:txBody>
          <a:bodyPr/>
          <a:lstStyle>
            <a:lvl1pPr marL="287941" indent="-287941">
              <a:defRPr sz="1600">
                <a:latin typeface="+mn-lt"/>
              </a:defRPr>
            </a:lvl1pPr>
            <a:lvl2pPr marL="539888" indent="-251948">
              <a:spcBef>
                <a:spcPts val="300"/>
              </a:spcBef>
              <a:defRPr sz="1400">
                <a:latin typeface="+mn-lt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7" name="Inhaltsplatzhalter 4"/>
          <p:cNvSpPr>
            <a:spLocks noGrp="1"/>
          </p:cNvSpPr>
          <p:nvPr>
            <p:ph sz="quarter" idx="13"/>
          </p:nvPr>
        </p:nvSpPr>
        <p:spPr>
          <a:xfrm>
            <a:off x="6101100" y="1260000"/>
            <a:ext cx="2700000" cy="4500000"/>
          </a:xfrm>
        </p:spPr>
        <p:txBody>
          <a:bodyPr/>
          <a:lstStyle>
            <a:lvl1pPr marL="287941" indent="-287941">
              <a:defRPr sz="1600">
                <a:latin typeface="+mn-lt"/>
              </a:defRPr>
            </a:lvl1pPr>
            <a:lvl2pPr marL="539888" indent="-251948">
              <a:spcBef>
                <a:spcPts val="300"/>
              </a:spcBef>
              <a:defRPr sz="1400">
                <a:latin typeface="+mn-lt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7400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FZL Deutsches Forschungszentrum für Log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6506" y="4412878"/>
            <a:ext cx="2469433" cy="139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Forschungscampus Logistik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645235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23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6243410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0" y="126876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 userDrawn="1"/>
        </p:nvCxnSpPr>
        <p:spPr bwMode="auto">
          <a:xfrm>
            <a:off x="0" y="3403796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815" y="1285277"/>
            <a:ext cx="90963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555" y="471075"/>
            <a:ext cx="2520279" cy="40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ieren 10"/>
          <p:cNvGrpSpPr/>
          <p:nvPr userDrawn="1"/>
        </p:nvGrpSpPr>
        <p:grpSpPr>
          <a:xfrm>
            <a:off x="0" y="4190946"/>
            <a:ext cx="9144000" cy="1756499"/>
            <a:chOff x="0" y="4221088"/>
            <a:chExt cx="9144000" cy="1756499"/>
          </a:xfrm>
        </p:grpSpPr>
        <p:cxnSp>
          <p:nvCxnSpPr>
            <p:cNvPr id="15" name="Gerade Verbindung 14"/>
            <p:cNvCxnSpPr/>
            <p:nvPr userDrawn="1"/>
          </p:nvCxnSpPr>
          <p:spPr bwMode="auto">
            <a:xfrm>
              <a:off x="0" y="4221088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16"/>
            <p:cNvCxnSpPr/>
            <p:nvPr userDrawn="1"/>
          </p:nvCxnSpPr>
          <p:spPr>
            <a:xfrm>
              <a:off x="0" y="5977587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xmlns="" val="831846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94320" y="6048000"/>
            <a:ext cx="3528000" cy="288000"/>
          </a:xfrm>
        </p:spPr>
        <p:txBody>
          <a:bodyPr anchor="ctr" anchorCtr="0"/>
          <a:lstStyle>
            <a:lvl1pPr marL="0" marR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 sz="900">
                <a:solidFill>
                  <a:schemeClr val="tx2"/>
                </a:solidFill>
                <a:latin typeface="+mn-lt"/>
              </a:defRPr>
            </a:lvl1pPr>
            <a:lvl2pPr indent="0">
              <a:buFontTx/>
              <a:buNone/>
              <a:defRPr sz="800"/>
            </a:lvl2pPr>
            <a:lvl3pPr indent="0">
              <a:buFontTx/>
              <a:buNone/>
              <a:defRPr sz="800"/>
            </a:lvl3pPr>
            <a:lvl4pPr indent="0">
              <a:buFontTx/>
              <a:buNone/>
              <a:defRPr sz="800"/>
            </a:lvl4pPr>
            <a:lvl5pPr indent="0">
              <a:buFontTx/>
              <a:buNone/>
              <a:defRPr sz="800"/>
            </a:lvl5pPr>
          </a:lstStyle>
          <a:p>
            <a:pPr marL="0" marR="0" lvl="0" indent="0" algn="r" defTabSz="91421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F7F7F"/>
              </a:buClr>
              <a:buSzTx/>
              <a:buFontTx/>
              <a:buNone/>
              <a:tabLst/>
              <a:defRPr/>
            </a:pPr>
            <a:r>
              <a:rPr lang="de-DE" dirty="0" err="1" smtClean="0"/>
              <a:t>Quellenangabenfeld</a:t>
            </a:r>
            <a:r>
              <a:rPr lang="de-DE" dirty="0" smtClean="0"/>
              <a:t> durch Klicken bearbeiten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8086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eingerück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3"/>
          <p:cNvSpPr>
            <a:spLocks noGrp="1"/>
          </p:cNvSpPr>
          <p:nvPr>
            <p:ph sz="half" idx="2"/>
          </p:nvPr>
        </p:nvSpPr>
        <p:spPr>
          <a:xfrm>
            <a:off x="3222000" y="1268760"/>
            <a:ext cx="5580000" cy="4491240"/>
          </a:xfrm>
        </p:spPr>
        <p:txBody>
          <a:bodyPr/>
          <a:lstStyle>
            <a:lvl1pPr marL="323933" indent="-323933">
              <a:defRPr sz="1800">
                <a:latin typeface="+mn-lt"/>
              </a:defRPr>
            </a:lvl1pPr>
            <a:lvl2pPr marL="611873" indent="-287941">
              <a:defRPr sz="1600">
                <a:latin typeface="+mn-lt"/>
              </a:defRPr>
            </a:lvl2pPr>
            <a:lvl3pPr marL="863822" indent="-251948">
              <a:spcBef>
                <a:spcPts val="300"/>
              </a:spcBef>
              <a:defRPr sz="1400">
                <a:latin typeface="+mn-lt"/>
              </a:defRPr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xmlns="" val="3407007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FZL Deutsches Forschungszentrum für Log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0050" y="4405313"/>
            <a:ext cx="22288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Forschungscampus Logistik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645235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23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6243410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0" y="126876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 userDrawn="1"/>
        </p:nvCxnSpPr>
        <p:spPr bwMode="auto">
          <a:xfrm>
            <a:off x="0" y="3403796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815" y="1285277"/>
            <a:ext cx="90963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555" y="471075"/>
            <a:ext cx="2520279" cy="40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0"/>
          <p:cNvGrpSpPr/>
          <p:nvPr userDrawn="1"/>
        </p:nvGrpSpPr>
        <p:grpSpPr>
          <a:xfrm>
            <a:off x="0" y="4190946"/>
            <a:ext cx="9144000" cy="1756499"/>
            <a:chOff x="0" y="4221088"/>
            <a:chExt cx="9144000" cy="1756499"/>
          </a:xfrm>
        </p:grpSpPr>
        <p:cxnSp>
          <p:nvCxnSpPr>
            <p:cNvPr id="15" name="Gerade Verbindung 14"/>
            <p:cNvCxnSpPr/>
            <p:nvPr userDrawn="1"/>
          </p:nvCxnSpPr>
          <p:spPr bwMode="auto">
            <a:xfrm>
              <a:off x="0" y="4221088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16"/>
            <p:cNvCxnSpPr/>
            <p:nvPr userDrawn="1"/>
          </p:nvCxnSpPr>
          <p:spPr>
            <a:xfrm>
              <a:off x="0" y="5977587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xmlns="" val="831846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FZL Deutsches Forschungszentrum für Log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Forschungscampus Logistik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645235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23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6243410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0" y="126876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 userDrawn="1"/>
        </p:nvCxnSpPr>
        <p:spPr bwMode="auto">
          <a:xfrm>
            <a:off x="0" y="3403796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815" y="1285277"/>
            <a:ext cx="90963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555" y="471075"/>
            <a:ext cx="2520279" cy="40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0"/>
          <p:cNvGrpSpPr/>
          <p:nvPr userDrawn="1"/>
        </p:nvGrpSpPr>
        <p:grpSpPr>
          <a:xfrm>
            <a:off x="0" y="4190946"/>
            <a:ext cx="9144000" cy="1756499"/>
            <a:chOff x="0" y="4221088"/>
            <a:chExt cx="9144000" cy="1756499"/>
          </a:xfrm>
        </p:grpSpPr>
        <p:cxnSp>
          <p:nvCxnSpPr>
            <p:cNvPr id="15" name="Gerade Verbindung 14"/>
            <p:cNvCxnSpPr/>
            <p:nvPr userDrawn="1"/>
          </p:nvCxnSpPr>
          <p:spPr bwMode="auto">
            <a:xfrm>
              <a:off x="0" y="4221088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16"/>
            <p:cNvCxnSpPr/>
            <p:nvPr userDrawn="1"/>
          </p:nvCxnSpPr>
          <p:spPr>
            <a:xfrm>
              <a:off x="0" y="5977587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uppieren 18"/>
          <p:cNvGrpSpPr/>
          <p:nvPr userDrawn="1"/>
        </p:nvGrpSpPr>
        <p:grpSpPr>
          <a:xfrm>
            <a:off x="396506" y="4412878"/>
            <a:ext cx="2513354" cy="1399583"/>
            <a:chOff x="396506" y="4412878"/>
            <a:chExt cx="2513354" cy="1399583"/>
          </a:xfrm>
        </p:grpSpPr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06" y="4412878"/>
              <a:ext cx="1279894" cy="873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hteck 13"/>
            <p:cNvSpPr/>
            <p:nvPr userDrawn="1"/>
          </p:nvSpPr>
          <p:spPr bwMode="auto">
            <a:xfrm>
              <a:off x="942975" y="5026989"/>
              <a:ext cx="1966885" cy="7854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rtlCol="0" anchor="ctr">
              <a:spAutoFit/>
            </a:bodyPr>
            <a:lstStyle/>
            <a:p>
              <a:pPr algn="l" eaLnBrk="0" hangingPunct="0">
                <a:spcAft>
                  <a:spcPct val="30000"/>
                </a:spcAft>
                <a:buClrTx/>
                <a:buFontTx/>
                <a:buNone/>
                <a:tabLst>
                  <a:tab pos="376238" algn="l"/>
                  <a:tab pos="2057400" algn="l"/>
                </a:tabLst>
              </a:pPr>
              <a:r>
                <a:rPr lang="de-DE" sz="15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kkurat" pitchFamily="2" charset="0"/>
                </a:rPr>
                <a:t>Europäisches </a:t>
              </a:r>
              <a:br>
                <a:rPr lang="de-DE" sz="15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kkurat" pitchFamily="2" charset="0"/>
                </a:rPr>
              </a:br>
              <a:r>
                <a:rPr lang="de-DE" sz="15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kkurat" pitchFamily="2" charset="0"/>
                </a:rPr>
                <a:t>Forschungszentrum</a:t>
              </a:r>
              <a:br>
                <a:rPr lang="de-DE" sz="15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kkurat" pitchFamily="2" charset="0"/>
                </a:rPr>
              </a:br>
              <a:r>
                <a:rPr lang="de-DE" sz="15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kkurat" pitchFamily="2" charset="0"/>
                </a:rPr>
                <a:t>für Logistik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31846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L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42865" y="1270434"/>
            <a:ext cx="9058275" cy="2962275"/>
            <a:chOff x="42863" y="1270432"/>
            <a:chExt cx="9058275" cy="2962275"/>
          </a:xfrm>
        </p:grpSpPr>
        <p:pic>
          <p:nvPicPr>
            <p:cNvPr id="4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3" y="1270432"/>
              <a:ext cx="9058275" cy="296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hteck 4"/>
            <p:cNvSpPr/>
            <p:nvPr userDrawn="1"/>
          </p:nvSpPr>
          <p:spPr bwMode="auto">
            <a:xfrm>
              <a:off x="7780544" y="1299798"/>
              <a:ext cx="864096" cy="3699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spAutoFit/>
            </a:bodyPr>
            <a:lstStyle/>
            <a:p>
              <a:pPr algn="l" eaLnBrk="0" hangingPunct="0">
                <a:spcAft>
                  <a:spcPct val="30000"/>
                </a:spcAft>
                <a:buClrTx/>
                <a:buFontTx/>
                <a:buNone/>
                <a:tabLst>
                  <a:tab pos="376161" algn="l"/>
                  <a:tab pos="2056976" algn="l"/>
                </a:tabLst>
              </a:pPr>
              <a:endParaRPr lang="de-DE" dirty="0" err="1" smtClean="0">
                <a:latin typeface="+mn-lt"/>
              </a:endParaRPr>
            </a:p>
          </p:txBody>
        </p:sp>
      </p:grpSp>
      <p:cxnSp>
        <p:nvCxnSpPr>
          <p:cNvPr id="14" name="Gerade Verbindung 13"/>
          <p:cNvCxnSpPr/>
          <p:nvPr userDrawn="1"/>
        </p:nvCxnSpPr>
        <p:spPr>
          <a:xfrm>
            <a:off x="0" y="1270432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Forschungscampus Logistik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869635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23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6213266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cxnSp>
        <p:nvCxnSpPr>
          <p:cNvPr id="18" name="Gerade Verbindung 17"/>
          <p:cNvCxnSpPr/>
          <p:nvPr userDrawn="1"/>
        </p:nvCxnSpPr>
        <p:spPr bwMode="auto">
          <a:xfrm>
            <a:off x="0" y="4221088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 userDrawn="1"/>
        </p:nvCxnSpPr>
        <p:spPr>
          <a:xfrm>
            <a:off x="0" y="5977586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2450" y="4500737"/>
            <a:ext cx="2078990" cy="132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09550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chungscampus Log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1268760"/>
            <a:ext cx="5857884" cy="30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3929066"/>
            <a:ext cx="5857884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Forschungscampus Logistik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23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929066"/>
            <a:ext cx="3325602" cy="292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266093"/>
            <a:ext cx="3337704" cy="266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23249" y="332656"/>
            <a:ext cx="1891206" cy="70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9"/>
          <p:cNvCxnSpPr/>
          <p:nvPr userDrawn="1"/>
        </p:nvCxnSpPr>
        <p:spPr bwMode="auto">
          <a:xfrm>
            <a:off x="0" y="126876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 userDrawn="1"/>
        </p:nvCxnSpPr>
        <p:spPr bwMode="auto">
          <a:xfrm>
            <a:off x="0" y="3933056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611884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chungscampus Logistik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89728" y="1412776"/>
            <a:ext cx="568863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3929066"/>
            <a:ext cx="5857884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platzhalt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 smtClean="0"/>
              <a:t>Forschungscampus Logistik</a:t>
            </a:r>
            <a:endParaRPr lang="de-DE" dirty="0"/>
          </a:p>
        </p:txBody>
      </p:sp>
      <p:sp>
        <p:nvSpPr>
          <p:cNvPr id="22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364188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23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929066"/>
            <a:ext cx="3325602" cy="292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266093"/>
            <a:ext cx="3337704" cy="266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23249" y="332656"/>
            <a:ext cx="1891206" cy="70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9"/>
          <p:cNvCxnSpPr/>
          <p:nvPr userDrawn="1"/>
        </p:nvCxnSpPr>
        <p:spPr bwMode="auto">
          <a:xfrm>
            <a:off x="0" y="126876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 userDrawn="1"/>
        </p:nvCxnSpPr>
        <p:spPr bwMode="auto">
          <a:xfrm>
            <a:off x="0" y="3933056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136004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 Do ForschungsCampus Log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1336978"/>
            <a:ext cx="5857884" cy="30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16" y="4286256"/>
            <a:ext cx="585788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296" y="3857631"/>
            <a:ext cx="3371850" cy="30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408672" y="438765"/>
            <a:ext cx="5735328" cy="517065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21" tIns="45711" rIns="91421" bIns="45711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de-DE" dirty="0"/>
          </a:p>
        </p:txBody>
      </p:sp>
      <p:sp>
        <p:nvSpPr>
          <p:cNvPr id="18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515857" y="4578503"/>
            <a:ext cx="5628145" cy="70788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</a:t>
            </a:r>
          </a:p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Untertitel 2. Zeile</a:t>
            </a:r>
            <a:endParaRPr lang="de-DE" dirty="0"/>
          </a:p>
        </p:txBody>
      </p:sp>
      <p:sp>
        <p:nvSpPr>
          <p:cNvPr id="19" name="Textplatzhalt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3515854" y="5575389"/>
            <a:ext cx="5628146" cy="35394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211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tabLst/>
              <a:defRPr/>
            </a:pPr>
            <a:r>
              <a:rPr lang="de-DE" dirty="0" smtClean="0"/>
              <a:t>Bearbeiter</a:t>
            </a:r>
            <a:endParaRPr lang="de-DE" dirty="0"/>
          </a:p>
        </p:txBody>
      </p:sp>
      <p:pic>
        <p:nvPicPr>
          <p:cNvPr id="20" name="Picture 2" descr="http://www.tu-dortmund.de/uni/Medien/Corporate_Design/tud_logo_rgb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910" y="489883"/>
            <a:ext cx="2214578" cy="357295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3377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3397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22626" y="530783"/>
            <a:ext cx="558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endParaRPr lang="de-DE" dirty="0" smtClean="0"/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5" y="1260477"/>
            <a:ext cx="8461375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20 Pkt.; Einzug 1cm; Hängend 1cm; Abstand vor 6 Pkt.</a:t>
            </a:r>
          </a:p>
          <a:p>
            <a:pPr lvl="1"/>
            <a:r>
              <a:rPr lang="de-DE" dirty="0" smtClean="0"/>
              <a:t>18 Pkt.; Einzug 1,9cm; Hängend 0,9 cm; Abstand vor 6 Pkt.</a:t>
            </a:r>
          </a:p>
          <a:p>
            <a:pPr lvl="2"/>
            <a:r>
              <a:rPr lang="de-DE" dirty="0" smtClean="0"/>
              <a:t>16 Pkt.; Einzug 2,7 cm; Hängend 0,8 cm; Abstand vor 6 Pkt.</a:t>
            </a:r>
          </a:p>
          <a:p>
            <a:pPr lvl="3"/>
            <a:r>
              <a:rPr lang="de-DE" dirty="0" smtClean="0"/>
              <a:t>16 Pkt.; Einzug 3,4 cm; Hängend 0,7 cm; Abstand vor 3 Pkt.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358669" y="6182088"/>
            <a:ext cx="472245" cy="14289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indent="0" algn="l" defTabSz="9142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Folie </a:t>
            </a:r>
            <a:fld id="{98B4CCEE-9AD6-475F-8BC5-0537DCAAD783}" type="slidenum">
              <a:rPr lang="de-DE" sz="900" b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marR="0" indent="0" algn="l" defTabSz="91421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900" b="0" kern="12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 userDrawn="1"/>
        </p:nvSpPr>
        <p:spPr bwMode="auto">
          <a:xfrm>
            <a:off x="352049" y="6409498"/>
            <a:ext cx="903407" cy="14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900" b="0" kern="0" dirty="0">
                <a:solidFill>
                  <a:schemeClr val="tx2"/>
                </a:solidFill>
                <a:latin typeface="+mn-lt"/>
              </a:rPr>
              <a:t>© Fraunhofer IML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40001" y="6191339"/>
            <a:ext cx="1924854" cy="53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9"/>
          <p:cNvCxnSpPr/>
          <p:nvPr userDrawn="1"/>
        </p:nvCxnSpPr>
        <p:spPr>
          <a:xfrm>
            <a:off x="0" y="994680"/>
            <a:ext cx="9144000" cy="0"/>
          </a:xfrm>
          <a:prstGeom prst="line">
            <a:avLst/>
          </a:prstGeom>
          <a:ln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0" y="5977586"/>
            <a:ext cx="9144000" cy="0"/>
          </a:xfrm>
          <a:prstGeom prst="line">
            <a:avLst/>
          </a:prstGeom>
          <a:ln>
            <a:solidFill>
              <a:srgbClr val="0094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49" y="254409"/>
            <a:ext cx="1214312" cy="55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4031" r:id="rId2"/>
    <p:sldLayoutId id="2147483981" r:id="rId3"/>
    <p:sldLayoutId id="2147483982" r:id="rId4"/>
    <p:sldLayoutId id="2147483983" r:id="rId5"/>
    <p:sldLayoutId id="2147483979" r:id="rId6"/>
    <p:sldLayoutId id="2147483973" r:id="rId7"/>
    <p:sldLayoutId id="2147483975" r:id="rId8"/>
    <p:sldLayoutId id="2147483972" r:id="rId9"/>
    <p:sldLayoutId id="2147483971" r:id="rId10"/>
    <p:sldLayoutId id="2147483963" r:id="rId11"/>
    <p:sldLayoutId id="2147484036" r:id="rId12"/>
    <p:sldLayoutId id="2147484035" r:id="rId13"/>
    <p:sldLayoutId id="2147484034" r:id="rId14"/>
    <p:sldLayoutId id="2147484033" r:id="rId15"/>
    <p:sldLayoutId id="2147483970" r:id="rId16"/>
    <p:sldLayoutId id="2147483964" r:id="rId17"/>
    <p:sldLayoutId id="2147483976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  <p:sldLayoutId id="2147483959" r:id="rId28"/>
    <p:sldLayoutId id="2147483960" r:id="rId29"/>
    <p:sldLayoutId id="2147483961" r:id="rId30"/>
    <p:sldLayoutId id="2147483962" r:id="rId31"/>
    <p:sldLayoutId id="2147484037" r:id="rId32"/>
    <p:sldLayoutId id="2147484038" r:id="rId33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Frutiger LT Com 45 Light" pitchFamily="34" charset="0"/>
        </a:defRPr>
      </a:lvl5pPr>
      <a:lvl6pPr marL="457106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Frutiger LT Com 45 Light" pitchFamily="2" charset="0"/>
        </a:defRPr>
      </a:lvl6pPr>
      <a:lvl7pPr marL="914211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Frutiger LT Com 45 Light" pitchFamily="2" charset="0"/>
        </a:defRPr>
      </a:lvl7pPr>
      <a:lvl8pPr marL="1371317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Frutiger LT Com 45 Light" pitchFamily="2" charset="0"/>
        </a:defRPr>
      </a:lvl8pPr>
      <a:lvl9pPr marL="1828423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Frutiger LT Com 45 Light" pitchFamily="2" charset="0"/>
        </a:defRPr>
      </a:lvl9pPr>
    </p:titleStyle>
    <p:bodyStyle>
      <a:lvl1pPr marL="358701" indent="-358701" algn="l" rtl="0" eaLnBrk="1" fontAlgn="base" hangingPunct="1">
        <a:spcBef>
          <a:spcPts val="600"/>
        </a:spcBef>
        <a:spcAft>
          <a:spcPct val="0"/>
        </a:spcAft>
        <a:buClr>
          <a:schemeClr val="accent4"/>
        </a:buClr>
        <a:buChar char="■"/>
        <a:defRPr lang="de-DE" sz="2000" dirty="0">
          <a:solidFill>
            <a:schemeClr val="tx1"/>
          </a:solidFill>
          <a:latin typeface="+mn-lt"/>
          <a:ea typeface="+mn-ea"/>
          <a:cs typeface="+mn-cs"/>
        </a:defRPr>
      </a:lvl1pPr>
      <a:lvl2pPr marL="682485" indent="-323783" algn="l" rtl="0" eaLnBrk="1" fontAlgn="base" hangingPunct="1">
        <a:spcBef>
          <a:spcPts val="600"/>
        </a:spcBef>
        <a:spcAft>
          <a:spcPct val="0"/>
        </a:spcAft>
        <a:buClr>
          <a:schemeClr val="accent4"/>
        </a:buClr>
        <a:buChar char="■"/>
        <a:defRPr>
          <a:solidFill>
            <a:schemeClr val="tx1"/>
          </a:solidFill>
          <a:latin typeface="+mn-lt"/>
        </a:defRPr>
      </a:lvl2pPr>
      <a:lvl3pPr marL="971349" indent="-287278" algn="l" rtl="0" eaLnBrk="1" fontAlgn="base" hangingPunct="1">
        <a:spcBef>
          <a:spcPct val="20000"/>
        </a:spcBef>
        <a:spcAft>
          <a:spcPct val="0"/>
        </a:spcAft>
        <a:buClr>
          <a:schemeClr val="accent4"/>
        </a:buClr>
        <a:buChar char="■"/>
        <a:defRPr sz="1600">
          <a:solidFill>
            <a:schemeClr val="tx1"/>
          </a:solidFill>
          <a:latin typeface="+mn-lt"/>
        </a:defRPr>
      </a:lvl3pPr>
      <a:lvl4pPr marL="1223711" indent="-250773" algn="l" rtl="0" eaLnBrk="1" fontAlgn="base" hangingPunct="1">
        <a:spcBef>
          <a:spcPts val="300"/>
        </a:spcBef>
        <a:spcAft>
          <a:spcPct val="0"/>
        </a:spcAft>
        <a:buClr>
          <a:schemeClr val="accent4"/>
        </a:buClr>
        <a:buChar char="■"/>
        <a:defRPr sz="1400">
          <a:solidFill>
            <a:schemeClr val="tx1"/>
          </a:solidFill>
          <a:latin typeface="+mn-lt"/>
        </a:defRPr>
      </a:lvl4pPr>
      <a:lvl5pPr marL="1523686" indent="-26823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400">
          <a:solidFill>
            <a:schemeClr val="tx1"/>
          </a:solidFill>
          <a:latin typeface="+mn-lt"/>
        </a:defRPr>
      </a:lvl5pPr>
      <a:lvl6pPr marL="2514081" indent="-228553" algn="l" rtl="0" eaLnBrk="1" fontAlgn="base" hangingPunct="1">
        <a:spcBef>
          <a:spcPct val="20000"/>
        </a:spcBef>
        <a:spcAft>
          <a:spcPct val="0"/>
        </a:spcAft>
        <a:buClr>
          <a:srgbClr val="DF002E"/>
        </a:buClr>
        <a:buChar char="•"/>
        <a:defRPr sz="1400">
          <a:solidFill>
            <a:schemeClr val="tx1"/>
          </a:solidFill>
          <a:latin typeface="+mn-lt"/>
        </a:defRPr>
      </a:lvl6pPr>
      <a:lvl7pPr marL="2971187" indent="-228553" algn="l" rtl="0" eaLnBrk="1" fontAlgn="base" hangingPunct="1">
        <a:spcBef>
          <a:spcPct val="20000"/>
        </a:spcBef>
        <a:spcAft>
          <a:spcPct val="0"/>
        </a:spcAft>
        <a:buClr>
          <a:srgbClr val="DF002E"/>
        </a:buClr>
        <a:buChar char="•"/>
        <a:defRPr sz="1400">
          <a:solidFill>
            <a:schemeClr val="tx1"/>
          </a:solidFill>
          <a:latin typeface="+mn-lt"/>
        </a:defRPr>
      </a:lvl7pPr>
      <a:lvl8pPr marL="3428293" indent="-228553" algn="l" rtl="0" eaLnBrk="1" fontAlgn="base" hangingPunct="1">
        <a:spcBef>
          <a:spcPct val="20000"/>
        </a:spcBef>
        <a:spcAft>
          <a:spcPct val="0"/>
        </a:spcAft>
        <a:buClr>
          <a:srgbClr val="DF002E"/>
        </a:buClr>
        <a:buChar char="•"/>
        <a:defRPr sz="1400">
          <a:solidFill>
            <a:schemeClr val="tx1"/>
          </a:solidFill>
          <a:latin typeface="+mn-lt"/>
        </a:defRPr>
      </a:lvl8pPr>
      <a:lvl9pPr marL="3885398" indent="-228553" algn="l" rtl="0" eaLnBrk="1" fontAlgn="base" hangingPunct="1">
        <a:spcBef>
          <a:spcPct val="20000"/>
        </a:spcBef>
        <a:spcAft>
          <a:spcPct val="0"/>
        </a:spcAft>
        <a:buClr>
          <a:srgbClr val="DF002E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1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7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3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8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4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0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5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2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hyperlink" Target="http://www.clipart-rahmen.de/wp-content/uploads/2012/03/Cumulus-Cloud.png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1.xml"/><Relationship Id="rId1" Type="http://schemas.openxmlformats.org/officeDocument/2006/relationships/video" Target="../media/media2.wmv"/><Relationship Id="rId6" Type="http://schemas.openxmlformats.org/officeDocument/2006/relationships/image" Target="../media/image83.png"/><Relationship Id="rId5" Type="http://schemas.openxmlformats.org/officeDocument/2006/relationships/image" Target="../media/image89.png"/><Relationship Id="rId4" Type="http://schemas.microsoft.com/office/2007/relationships/media" Target="../media/media2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30.xml"/><Relationship Id="rId1" Type="http://schemas.openxmlformats.org/officeDocument/2006/relationships/video" Target="file:///D:\Video\ServaPark\serva_live%20480p.wm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8.png"/><Relationship Id="rId5" Type="http://schemas.microsoft.com/office/2007/relationships/hdphoto" Target="../media/hdphoto5.wdp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hyperlink" Target="http://www.clipart-rahmen.de/wp-content/uploads/2012/03/Cumulus-Cloud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30.xml"/><Relationship Id="rId1" Type="http://schemas.openxmlformats.org/officeDocument/2006/relationships/video" Target="../media/media1.wmv"/><Relationship Id="rId6" Type="http://schemas.openxmlformats.org/officeDocument/2006/relationships/image" Target="../media/image67.png"/><Relationship Id="rId5" Type="http://schemas.microsoft.com/office/2007/relationships/media" Target="../media/media1.wmv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408672" y="256406"/>
            <a:ext cx="4995278" cy="846386"/>
          </a:xfrm>
        </p:spPr>
        <p:txBody>
          <a:bodyPr/>
          <a:lstStyle/>
          <a:p>
            <a:r>
              <a:rPr lang="de-DE" dirty="0" smtClean="0"/>
              <a:t>++++++++++ jetzt neu ++++++++++</a:t>
            </a:r>
          </a:p>
          <a:p>
            <a:r>
              <a:rPr lang="de-DE" dirty="0" smtClean="0"/>
              <a:t>Das Internet der Dinge und Dienste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mtClean="0"/>
              <a:t>Pressekonferenz LogiMAT</a:t>
            </a:r>
          </a:p>
          <a:p>
            <a:r>
              <a:rPr lang="de-DE" smtClean="0"/>
              <a:t>Stuttgart, 19. Februar 2013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mtClean="0"/>
              <a:t>Prof. Dr. Michael ten Hompel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31738" y="2123095"/>
            <a:ext cx="20313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b="0" dirty="0" smtClean="0">
                <a:solidFill>
                  <a:schemeClr val="bg1"/>
                </a:solidFill>
                <a:latin typeface="Frutiger LT Com 75 Black" pitchFamily="34" charset="0"/>
              </a:rPr>
              <a:t>Halle </a:t>
            </a:r>
            <a:r>
              <a:rPr lang="de-DE" sz="2800" b="0" dirty="0" smtClean="0">
                <a:solidFill>
                  <a:schemeClr val="bg1"/>
                </a:solidFill>
                <a:latin typeface="Frutiger LT Com 75 Black" pitchFamily="34" charset="0"/>
              </a:rPr>
              <a:t>1</a:t>
            </a:r>
          </a:p>
          <a:p>
            <a:pPr algn="ctr"/>
            <a:r>
              <a:rPr lang="de-DE" sz="2800" b="0" dirty="0" smtClean="0">
                <a:solidFill>
                  <a:schemeClr val="bg1"/>
                </a:solidFill>
                <a:latin typeface="Frutiger LT Com 75 Black" pitchFamily="34" charset="0"/>
              </a:rPr>
              <a:t>Stand 160</a:t>
            </a:r>
            <a:endParaRPr lang="de-DE" sz="2800" b="0" dirty="0">
              <a:solidFill>
                <a:schemeClr val="bg1"/>
              </a:solidFill>
              <a:latin typeface="Frutiger LT Com 75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80" y="1063366"/>
            <a:ext cx="1004988" cy="481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5304480" y="6048000"/>
            <a:ext cx="3528000" cy="288000"/>
          </a:xfrm>
        </p:spPr>
        <p:txBody>
          <a:bodyPr/>
          <a:lstStyle/>
          <a:p>
            <a:r>
              <a:rPr lang="de-DE" dirty="0" smtClean="0"/>
              <a:t>Gefördert durch      :</a:t>
            </a:r>
          </a:p>
          <a:p>
            <a:endParaRPr lang="de-DE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6773" t="23358" r="69261" b="33554"/>
          <a:stretch/>
        </p:blipFill>
        <p:spPr bwMode="auto">
          <a:xfrm>
            <a:off x="7805702" y="6228080"/>
            <a:ext cx="1236698" cy="59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8832"/>
          <a:stretch/>
        </p:blipFill>
        <p:spPr bwMode="auto">
          <a:xfrm>
            <a:off x="0" y="-19177"/>
            <a:ext cx="9144000" cy="99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4"/>
          <a:stretch/>
        </p:blipFill>
        <p:spPr bwMode="auto">
          <a:xfrm>
            <a:off x="1417263" y="1120774"/>
            <a:ext cx="7212013" cy="475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5725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888"/>
          <a:stretch/>
        </p:blipFill>
        <p:spPr bwMode="auto">
          <a:xfrm flipH="1">
            <a:off x="6181640" y="1822891"/>
            <a:ext cx="299720" cy="15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10180" y="4596674"/>
            <a:ext cx="1219200" cy="89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962940" y="2385422"/>
            <a:ext cx="670560" cy="49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542179" y="4474754"/>
            <a:ext cx="1756041" cy="129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42899" y="4434114"/>
            <a:ext cx="1756041" cy="129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89620" y="3654697"/>
            <a:ext cx="670560" cy="49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640980" y="2360748"/>
            <a:ext cx="508000" cy="37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238900" y="3902166"/>
            <a:ext cx="1219200" cy="89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536340" y="3654697"/>
            <a:ext cx="1219200" cy="89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524900" y="1739299"/>
            <a:ext cx="325120" cy="23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07500" y="1241335"/>
            <a:ext cx="233680" cy="17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29141" y="1624151"/>
            <a:ext cx="325120" cy="23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236768" y="3177176"/>
            <a:ext cx="793464" cy="58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539380" y="3078479"/>
            <a:ext cx="670560" cy="49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352180" y="2257938"/>
            <a:ext cx="508000" cy="37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031380" y="2010469"/>
            <a:ext cx="508000" cy="37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53780" y="1346565"/>
            <a:ext cx="233680" cy="17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CPS Locative</a:t>
            </a:r>
            <a:br>
              <a:rPr lang="de-DE" dirty="0"/>
            </a:br>
            <a:r>
              <a:rPr lang="de-DE" dirty="0"/>
              <a:t>Manchmal </a:t>
            </a:r>
            <a:r>
              <a:rPr lang="de-DE" dirty="0" smtClean="0"/>
              <a:t>fangen große </a:t>
            </a:r>
            <a:r>
              <a:rPr lang="de-DE" dirty="0"/>
              <a:t>Dinge </a:t>
            </a:r>
            <a:r>
              <a:rPr lang="de-DE" dirty="0" smtClean="0"/>
              <a:t>klein </a:t>
            </a:r>
            <a:r>
              <a:rPr lang="de-DE" dirty="0"/>
              <a:t>an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26" name="Gruppieren 25"/>
          <p:cNvGrpSpPr/>
          <p:nvPr/>
        </p:nvGrpSpPr>
        <p:grpSpPr>
          <a:xfrm>
            <a:off x="372657" y="1164880"/>
            <a:ext cx="2784576" cy="1715479"/>
            <a:chOff x="1263373" y="1017598"/>
            <a:chExt cx="2016224" cy="1242124"/>
          </a:xfrm>
        </p:grpSpPr>
        <p:pic>
          <p:nvPicPr>
            <p:cNvPr id="27" name="Picture 82" descr="Cumulus Cloud Cumulus Wolke Download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373" y="1017598"/>
              <a:ext cx="2016224" cy="124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4" descr="http://www.ccl.fraunhofer.de/content/dam/iml-ccl/de/images/other/de_other_logmall_hintergrund_weiss.jpg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402693" y="1432496"/>
              <a:ext cx="1845502" cy="73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034146" y="3176715"/>
            <a:ext cx="926740" cy="68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89719" y="4765098"/>
            <a:ext cx="1066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93585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7504" y="1052736"/>
            <a:ext cx="3394432" cy="4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532520" y="112474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0" dirty="0" smtClean="0">
                <a:solidFill>
                  <a:schemeClr val="tx2"/>
                </a:solidFill>
                <a:latin typeface="Frutiger LT Com 65 Bold" pitchFamily="34" charset="0"/>
              </a:rPr>
              <a:t>Disziplin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129775" y="112474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dirty="0" smtClean="0">
                <a:solidFill>
                  <a:schemeClr val="tx2"/>
                </a:solidFill>
                <a:latin typeface="Frutiger LT Com 65 Bold" pitchFamily="34" charset="0"/>
              </a:rPr>
              <a:t>Aufgabe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092280" y="1124744"/>
            <a:ext cx="132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dirty="0" smtClean="0">
                <a:solidFill>
                  <a:schemeClr val="tx2"/>
                </a:solidFill>
                <a:latin typeface="Frutiger LT Com 65 Bold" pitchFamily="34" charset="0"/>
              </a:rPr>
              <a:t>Verfahren </a:t>
            </a:r>
          </a:p>
        </p:txBody>
      </p:sp>
      <p:grpSp>
        <p:nvGrpSpPr>
          <p:cNvPr id="2" name="Gruppieren 5"/>
          <p:cNvGrpSpPr/>
          <p:nvPr/>
        </p:nvGrpSpPr>
        <p:grpSpPr>
          <a:xfrm>
            <a:off x="2894608" y="1608763"/>
            <a:ext cx="6053116" cy="338554"/>
            <a:chOff x="2894608" y="1608763"/>
            <a:chExt cx="6053116" cy="338554"/>
          </a:xfrm>
        </p:grpSpPr>
        <p:sp>
          <p:nvSpPr>
            <p:cNvPr id="7" name="Textfeld 6"/>
            <p:cNvSpPr txBox="1"/>
            <p:nvPr/>
          </p:nvSpPr>
          <p:spPr>
            <a:xfrm>
              <a:off x="3532520" y="1608763"/>
              <a:ext cx="1585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0" dirty="0" smtClean="0">
                  <a:solidFill>
                    <a:schemeClr val="accent1"/>
                  </a:solidFill>
                  <a:latin typeface="Frutiger LT Com 65 Bold" pitchFamily="34" charset="0"/>
                </a:rPr>
                <a:t>Maschinenbau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129775" y="1639541"/>
              <a:ext cx="16257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Lastaufnahmemittel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092280" y="1639541"/>
              <a:ext cx="18554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Wasserstrahlschneiden</a:t>
              </a:r>
            </a:p>
          </p:txBody>
        </p:sp>
        <p:cxnSp>
          <p:nvCxnSpPr>
            <p:cNvPr id="17" name="Gerade Verbindung mit Pfeil 16"/>
            <p:cNvCxnSpPr/>
            <p:nvPr/>
          </p:nvCxnSpPr>
          <p:spPr bwMode="auto">
            <a:xfrm>
              <a:off x="2894608" y="1778040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3" name="Gruppieren 10"/>
          <p:cNvGrpSpPr/>
          <p:nvPr/>
        </p:nvGrpSpPr>
        <p:grpSpPr>
          <a:xfrm>
            <a:off x="3182640" y="2258442"/>
            <a:ext cx="5742193" cy="338554"/>
            <a:chOff x="3182640" y="2289647"/>
            <a:chExt cx="5742193" cy="338554"/>
          </a:xfrm>
        </p:grpSpPr>
        <p:sp>
          <p:nvSpPr>
            <p:cNvPr id="18" name="Textfeld 17"/>
            <p:cNvSpPr txBox="1"/>
            <p:nvPr/>
          </p:nvSpPr>
          <p:spPr>
            <a:xfrm>
              <a:off x="3532520" y="2289647"/>
              <a:ext cx="1585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0" dirty="0">
                  <a:solidFill>
                    <a:schemeClr val="accent1"/>
                  </a:solidFill>
                  <a:latin typeface="Frutiger LT Com 65 Bold" pitchFamily="34" charset="0"/>
                </a:rPr>
                <a:t>Maschinenbau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129775" y="2320425"/>
              <a:ext cx="1449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Fahrzeuggehäuse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7092280" y="2320425"/>
              <a:ext cx="18325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3D Druck / Lasersintern</a:t>
              </a:r>
            </a:p>
          </p:txBody>
        </p:sp>
        <p:cxnSp>
          <p:nvCxnSpPr>
            <p:cNvPr id="21" name="Gerade Verbindung mit Pfeil 20"/>
            <p:cNvCxnSpPr/>
            <p:nvPr/>
          </p:nvCxnSpPr>
          <p:spPr bwMode="auto">
            <a:xfrm>
              <a:off x="3182640" y="2458924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4" name="Gruppieren 15"/>
          <p:cNvGrpSpPr/>
          <p:nvPr/>
        </p:nvGrpSpPr>
        <p:grpSpPr>
          <a:xfrm>
            <a:off x="2894608" y="4207479"/>
            <a:ext cx="5321698" cy="338554"/>
            <a:chOff x="2894608" y="4236621"/>
            <a:chExt cx="5321698" cy="338554"/>
          </a:xfrm>
        </p:grpSpPr>
        <p:sp>
          <p:nvSpPr>
            <p:cNvPr id="27" name="Textfeld 26"/>
            <p:cNvSpPr txBox="1"/>
            <p:nvPr/>
          </p:nvSpPr>
          <p:spPr>
            <a:xfrm>
              <a:off x="3532520" y="4236621"/>
              <a:ext cx="1572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0" dirty="0">
                  <a:solidFill>
                    <a:schemeClr val="accent1"/>
                  </a:solidFill>
                  <a:latin typeface="Frutiger LT Com 65 Bold" pitchFamily="34" charset="0"/>
                </a:rPr>
                <a:t>Elektrotechnik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129775" y="4267399"/>
              <a:ext cx="1544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Energieversorgung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092280" y="4267399"/>
              <a:ext cx="1124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de-DE" sz="1200" b="0" dirty="0" err="1" smtClean="0">
                  <a:latin typeface="+mj-lt"/>
                </a:rPr>
                <a:t>LiFePo</a:t>
              </a:r>
              <a:r>
                <a:rPr lang="de-DE" sz="1200" b="0" dirty="0" smtClean="0">
                  <a:latin typeface="+mj-lt"/>
                </a:rPr>
                <a:t> Akkus</a:t>
              </a:r>
            </a:p>
          </p:txBody>
        </p:sp>
        <p:cxnSp>
          <p:nvCxnSpPr>
            <p:cNvPr id="30" name="Gerade Verbindung mit Pfeil 29"/>
            <p:cNvCxnSpPr/>
            <p:nvPr/>
          </p:nvCxnSpPr>
          <p:spPr bwMode="auto">
            <a:xfrm>
              <a:off x="2894608" y="4428401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6" name="Gruppieren 11"/>
          <p:cNvGrpSpPr/>
          <p:nvPr/>
        </p:nvGrpSpPr>
        <p:grpSpPr>
          <a:xfrm>
            <a:off x="3182640" y="2908121"/>
            <a:ext cx="5533803" cy="338554"/>
            <a:chOff x="3182640" y="2974444"/>
            <a:chExt cx="5533803" cy="338554"/>
          </a:xfrm>
        </p:grpSpPr>
        <p:sp>
          <p:nvSpPr>
            <p:cNvPr id="23" name="Textfeld 22"/>
            <p:cNvSpPr txBox="1"/>
            <p:nvPr/>
          </p:nvSpPr>
          <p:spPr>
            <a:xfrm>
              <a:off x="3532520" y="2974444"/>
              <a:ext cx="1572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0" dirty="0">
                  <a:solidFill>
                    <a:schemeClr val="accent1"/>
                  </a:solidFill>
                  <a:latin typeface="Frutiger LT Com 65 Bold" pitchFamily="34" charset="0"/>
                </a:rPr>
                <a:t>Elektrotechnik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129775" y="3005222"/>
              <a:ext cx="12955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Antriebseinheit</a:t>
              </a:r>
            </a:p>
          </p:txBody>
        </p:sp>
        <p:cxnSp>
          <p:nvCxnSpPr>
            <p:cNvPr id="26" name="Gerade Verbindung mit Pfeil 25"/>
            <p:cNvCxnSpPr/>
            <p:nvPr/>
          </p:nvCxnSpPr>
          <p:spPr bwMode="auto">
            <a:xfrm>
              <a:off x="3182640" y="3143721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2" name="Textfeld 41"/>
            <p:cNvSpPr txBox="1"/>
            <p:nvPr/>
          </p:nvSpPr>
          <p:spPr>
            <a:xfrm>
              <a:off x="7092280" y="3005222"/>
              <a:ext cx="1624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Individuell gefertigt</a:t>
              </a:r>
            </a:p>
          </p:txBody>
        </p:sp>
      </p:grpSp>
      <p:grpSp>
        <p:nvGrpSpPr>
          <p:cNvPr id="11" name="Gruppieren 13"/>
          <p:cNvGrpSpPr/>
          <p:nvPr/>
        </p:nvGrpSpPr>
        <p:grpSpPr>
          <a:xfrm>
            <a:off x="1526456" y="3557800"/>
            <a:ext cx="7430437" cy="338554"/>
            <a:chOff x="1526456" y="3643874"/>
            <a:chExt cx="7430437" cy="338554"/>
          </a:xfrm>
        </p:grpSpPr>
        <p:sp>
          <p:nvSpPr>
            <p:cNvPr id="31" name="Textfeld 30"/>
            <p:cNvSpPr txBox="1"/>
            <p:nvPr/>
          </p:nvSpPr>
          <p:spPr>
            <a:xfrm>
              <a:off x="3532520" y="3643874"/>
              <a:ext cx="1572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0" dirty="0">
                  <a:solidFill>
                    <a:schemeClr val="accent1"/>
                  </a:solidFill>
                  <a:latin typeface="Frutiger LT Com 65 Bold" pitchFamily="34" charset="0"/>
                </a:rPr>
                <a:t>Elektrotechnik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129775" y="3674652"/>
              <a:ext cx="20056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Steuerungskomponenten</a:t>
              </a:r>
            </a:p>
          </p:txBody>
        </p:sp>
        <p:cxnSp>
          <p:nvCxnSpPr>
            <p:cNvPr id="33" name="Gerade Verbindung mit Pfeil 32"/>
            <p:cNvCxnSpPr/>
            <p:nvPr/>
          </p:nvCxnSpPr>
          <p:spPr bwMode="auto">
            <a:xfrm>
              <a:off x="1526456" y="3811119"/>
              <a:ext cx="1944216" cy="40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3" name="Textfeld 42"/>
            <p:cNvSpPr txBox="1"/>
            <p:nvPr/>
          </p:nvSpPr>
          <p:spPr>
            <a:xfrm>
              <a:off x="7092280" y="3674652"/>
              <a:ext cx="1864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PCB-Rapid </a:t>
              </a:r>
              <a:r>
                <a:rPr lang="de-DE" sz="1200" b="0" dirty="0" err="1" smtClean="0">
                  <a:latin typeface="+mj-lt"/>
                </a:rPr>
                <a:t>Prototyping</a:t>
              </a:r>
              <a:r>
                <a:rPr lang="de-DE" sz="1200" b="0" dirty="0" smtClean="0">
                  <a:latin typeface="+mj-lt"/>
                </a:rPr>
                <a:t> </a:t>
              </a:r>
            </a:p>
          </p:txBody>
        </p:sp>
      </p:grpSp>
      <p:grpSp>
        <p:nvGrpSpPr>
          <p:cNvPr id="12" name="Gruppieren 21"/>
          <p:cNvGrpSpPr/>
          <p:nvPr/>
        </p:nvGrpSpPr>
        <p:grpSpPr>
          <a:xfrm>
            <a:off x="3532520" y="4857158"/>
            <a:ext cx="5642381" cy="338554"/>
            <a:chOff x="3532520" y="4923521"/>
            <a:chExt cx="5642381" cy="338554"/>
          </a:xfrm>
        </p:grpSpPr>
        <p:sp>
          <p:nvSpPr>
            <p:cNvPr id="34" name="Textfeld 33"/>
            <p:cNvSpPr txBox="1"/>
            <p:nvPr/>
          </p:nvSpPr>
          <p:spPr>
            <a:xfrm>
              <a:off x="3532520" y="4923521"/>
              <a:ext cx="1200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0" dirty="0">
                  <a:solidFill>
                    <a:schemeClr val="accent1"/>
                  </a:solidFill>
                  <a:latin typeface="Frutiger LT Com 65 Bold" pitchFamily="34" charset="0"/>
                </a:rPr>
                <a:t>Informatik</a:t>
              </a: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5129775" y="4954299"/>
              <a:ext cx="1406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Programmierung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7092280" y="4954299"/>
              <a:ext cx="2082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Schlanke Programmierung</a:t>
              </a:r>
            </a:p>
          </p:txBody>
        </p:sp>
      </p:grpSp>
      <p:grpSp>
        <p:nvGrpSpPr>
          <p:cNvPr id="14" name="Gruppieren 24"/>
          <p:cNvGrpSpPr/>
          <p:nvPr/>
        </p:nvGrpSpPr>
        <p:grpSpPr>
          <a:xfrm>
            <a:off x="2174528" y="5506838"/>
            <a:ext cx="6773196" cy="338554"/>
            <a:chOff x="2174528" y="5506838"/>
            <a:chExt cx="6773196" cy="338554"/>
          </a:xfrm>
        </p:grpSpPr>
        <p:sp>
          <p:nvSpPr>
            <p:cNvPr id="36" name="Textfeld 35"/>
            <p:cNvSpPr txBox="1"/>
            <p:nvPr/>
          </p:nvSpPr>
          <p:spPr>
            <a:xfrm>
              <a:off x="3532520" y="5506838"/>
              <a:ext cx="1585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0" dirty="0">
                  <a:solidFill>
                    <a:schemeClr val="accent1"/>
                  </a:solidFill>
                  <a:latin typeface="Frutiger LT Com 65 Bold" pitchFamily="34" charset="0"/>
                </a:rPr>
                <a:t>Maschinenbau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129775" y="5537616"/>
              <a:ext cx="679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Chassis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7092280" y="5537616"/>
              <a:ext cx="18554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0" dirty="0" smtClean="0">
                  <a:latin typeface="+mj-lt"/>
                </a:rPr>
                <a:t>Wasserstrahlschneiden</a:t>
              </a:r>
            </a:p>
          </p:txBody>
        </p:sp>
        <p:cxnSp>
          <p:nvCxnSpPr>
            <p:cNvPr id="41" name="Gerade Verbindung mit Pfeil 40"/>
            <p:cNvCxnSpPr/>
            <p:nvPr/>
          </p:nvCxnSpPr>
          <p:spPr bwMode="auto">
            <a:xfrm>
              <a:off x="2174528" y="5676115"/>
              <a:ext cx="129614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45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Interdisziplinäre Prototypenentwicklung</a:t>
            </a:r>
            <a:endParaRPr lang="de-DE" dirty="0"/>
          </a:p>
        </p:txBody>
      </p:sp>
      <p:sp>
        <p:nvSpPr>
          <p:cNvPr id="47" name="Textplatzhalter 4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67759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892" y="1334133"/>
            <a:ext cx="2617954" cy="150368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Auslegung der Sicherheitstechnik entspricht den gängigen FTS-Normen: DIN EN 1525.*</a:t>
            </a:r>
          </a:p>
          <a:p>
            <a:pPr lvl="1"/>
            <a:r>
              <a:rPr lang="de-DE" dirty="0" smtClean="0"/>
              <a:t>8 </a:t>
            </a:r>
            <a:r>
              <a:rPr lang="de-DE" dirty="0"/>
              <a:t>kg Eigengewicht und max. 12 kg Lastgewicht</a:t>
            </a:r>
          </a:p>
          <a:p>
            <a:pPr lvl="1"/>
            <a:r>
              <a:rPr lang="de-DE" dirty="0" smtClean="0"/>
              <a:t>1 m/s Fahrgeschwindigkeit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Differentialantrieb mit bürstenlosen Gleichstromantrieben (BLDC) und Energie-Rückspeisung</a:t>
            </a:r>
          </a:p>
          <a:p>
            <a:r>
              <a:rPr lang="de-DE" dirty="0" smtClean="0"/>
              <a:t>26 V Lithium-Eisen-Phosphat Akkumulator mit 15 Ah Kapazität ermöglicht 12h ununterbrochenen Betrieb</a:t>
            </a:r>
          </a:p>
          <a:p>
            <a:r>
              <a:rPr lang="de-DE" dirty="0" smtClean="0"/>
              <a:t>Steuerung mittels eines eingebetteten Systems (leistungsfähiger 32-Bit Mikrocontroller)</a:t>
            </a:r>
          </a:p>
          <a:p>
            <a:pPr lvl="1"/>
            <a:r>
              <a:rPr lang="de-DE" dirty="0" smtClean="0"/>
              <a:t>Infrarot-Abstandssensoren</a:t>
            </a:r>
          </a:p>
          <a:p>
            <a:pPr lvl="1"/>
            <a:r>
              <a:rPr lang="de-DE" dirty="0" smtClean="0"/>
              <a:t>Frei programmierbare Eingangs- und Ausgangsbaugruppen (analog und digital)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Optische Spurführung → nächste Seite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Locative Systemparameter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*Sicherheit von Flurförderzeugen“, Seite 6, Abs. </a:t>
            </a:r>
            <a:r>
              <a:rPr lang="de-DE" dirty="0" smtClean="0"/>
              <a:t>5.9.5.2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892" y="4077898"/>
            <a:ext cx="2615932" cy="1503680"/>
          </a:xfrm>
          <a:prstGeom prst="rect">
            <a:avLst/>
          </a:prstGeom>
          <a:ln w="28575">
            <a:solidFill>
              <a:schemeClr val="accent1"/>
            </a:solidFill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892" y="2843855"/>
            <a:ext cx="2617954" cy="128805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7565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Patentiertes Lastaufnahmemittel für Behälter</a:t>
            </a:r>
          </a:p>
          <a:p>
            <a:r>
              <a:rPr lang="de-DE" dirty="0" smtClean="0"/>
              <a:t>Mechanisches Wirkprinzip ohne Sensorik und Aktorik</a:t>
            </a:r>
          </a:p>
          <a:p>
            <a:pPr lvl="1"/>
            <a:r>
              <a:rPr lang="de-DE" dirty="0" smtClean="0"/>
              <a:t>Kammartige Auflagerstege auf dem Fahrzeug</a:t>
            </a:r>
          </a:p>
          <a:p>
            <a:pPr lvl="1"/>
            <a:r>
              <a:rPr lang="de-DE" dirty="0" smtClean="0"/>
              <a:t>Fliegend gelagerte, angetriebene Rollen auf dem Übergabeförderer </a:t>
            </a:r>
          </a:p>
          <a:p>
            <a:pPr lvl="1"/>
            <a:r>
              <a:rPr lang="de-DE" dirty="0" smtClean="0"/>
              <a:t>Schnelle und kontinuierliche Übergabe von Stückgut mit geringsten Taktzeiten</a:t>
            </a:r>
          </a:p>
          <a:p>
            <a:pPr lvl="1"/>
            <a:r>
              <a:rPr lang="de-DE" dirty="0" smtClean="0"/>
              <a:t>Robuste und kostengünstige Konstruktion des Lastaufnahmemittels und der Übergabestation</a:t>
            </a:r>
          </a:p>
          <a:p>
            <a:r>
              <a:rPr lang="de-DE" dirty="0" smtClean="0"/>
              <a:t>Automatische Lastübergabe für 200€</a:t>
            </a:r>
          </a:p>
          <a:p>
            <a:endParaRPr lang="de-DE" dirty="0" smtClean="0"/>
          </a:p>
          <a:p>
            <a:r>
              <a:rPr lang="de-DE" dirty="0" smtClean="0"/>
              <a:t>Life zu sehen auf der LogiMAT 2013 in Stuttgart.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KammLAM</a:t>
            </a:r>
            <a:r>
              <a:rPr lang="de-DE" dirty="0" smtClean="0"/>
              <a:t> - Schnittstelle zum Menschen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67442" y="2716739"/>
            <a:ext cx="2614197" cy="2952148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ocative mit KammLAM 352X19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7442" y="1349889"/>
            <a:ext cx="2614197" cy="14259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1" y="4723534"/>
            <a:ext cx="1066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30783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10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2 m Rollenförderer für Behälter: € 2.500 </a:t>
            </a:r>
            <a:endParaRPr lang="de-DE" dirty="0" smtClean="0"/>
          </a:p>
          <a:p>
            <a:pPr lvl="1"/>
            <a:r>
              <a:rPr lang="de-DE" dirty="0" smtClean="0"/>
              <a:t>jeder </a:t>
            </a:r>
            <a:r>
              <a:rPr lang="de-DE" dirty="0"/>
              <a:t>weitere Meter ohne weiteren Antrieb € </a:t>
            </a:r>
            <a:r>
              <a:rPr lang="de-DE" dirty="0" smtClean="0"/>
              <a:t>300</a:t>
            </a:r>
            <a:endParaRPr lang="de-DE" dirty="0"/>
          </a:p>
          <a:p>
            <a:r>
              <a:rPr lang="de-DE" dirty="0"/>
              <a:t>2 m Gurtförderer für Behälter: € </a:t>
            </a:r>
            <a:r>
              <a:rPr lang="de-DE" dirty="0" smtClean="0"/>
              <a:t>2.950</a:t>
            </a:r>
          </a:p>
          <a:p>
            <a:pPr lvl="1"/>
            <a:r>
              <a:rPr lang="de-DE" dirty="0" smtClean="0"/>
              <a:t>jeder </a:t>
            </a:r>
            <a:r>
              <a:rPr lang="de-DE" dirty="0"/>
              <a:t>weitere Meter ohne weiteren Antrieb € </a:t>
            </a:r>
            <a:r>
              <a:rPr lang="de-DE" dirty="0" smtClean="0"/>
              <a:t>170</a:t>
            </a:r>
          </a:p>
          <a:p>
            <a:r>
              <a:rPr lang="de-DE" dirty="0" smtClean="0"/>
              <a:t>Locative Kosten(!)</a:t>
            </a:r>
            <a:r>
              <a:rPr lang="de-DE" dirty="0" err="1" smtClean="0"/>
              <a:t>abschätzung</a:t>
            </a:r>
            <a:r>
              <a:rPr lang="de-DE" dirty="0" smtClean="0"/>
              <a:t>:</a:t>
            </a:r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kostet Locative im Vergleich </a:t>
            </a:r>
            <a:br>
              <a:rPr lang="de-DE" dirty="0" smtClean="0"/>
            </a:br>
            <a:r>
              <a:rPr lang="de-DE" dirty="0" smtClean="0"/>
              <a:t>zu konventioneller Fördertechnik?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76092" y="2835670"/>
            <a:ext cx="3629381" cy="275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892" y="1334133"/>
            <a:ext cx="2617954" cy="150368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892" y="4077898"/>
            <a:ext cx="2615932" cy="1503680"/>
          </a:xfrm>
          <a:prstGeom prst="rect">
            <a:avLst/>
          </a:prstGeom>
          <a:ln w="28575">
            <a:solidFill>
              <a:schemeClr val="accent1"/>
            </a:solidFill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892" y="2843855"/>
            <a:ext cx="2617954" cy="128805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7894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http://serva-ts.com/files/ftfmb.jpg?135886153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93"/>
          <a:stretch/>
        </p:blipFill>
        <p:spPr bwMode="auto">
          <a:xfrm>
            <a:off x="352049" y="1101725"/>
            <a:ext cx="8477627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SICK SENSOR LAB  </a:t>
            </a:r>
            <a:br>
              <a:rPr lang="de-DE" dirty="0" smtClean="0"/>
            </a:br>
            <a:r>
              <a:rPr lang="de-DE" dirty="0" smtClean="0"/>
              <a:t>Entwicklungen für das Internet der Dinge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Abbildung: </a:t>
            </a:r>
            <a:r>
              <a:rPr lang="de-DE" dirty="0" err="1"/>
              <a:t>Serva</a:t>
            </a:r>
            <a:r>
              <a:rPr lang="de-DE" dirty="0"/>
              <a:t>  Transportsysteme</a:t>
            </a:r>
            <a:br>
              <a:rPr lang="de-DE" dirty="0"/>
            </a:br>
            <a:r>
              <a:rPr lang="de-DE" dirty="0" smtClean="0"/>
              <a:t>www.serva-ts.com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58669" y="6182088"/>
            <a:ext cx="472245" cy="14289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indent="0" algn="l" defTabSz="9142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Folie </a:t>
            </a:r>
            <a:fld id="{98B4CCEE-9AD6-475F-8BC5-0537DCAAD783}" type="slidenum">
              <a:rPr lang="de-DE" sz="900" b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marR="0" indent="0" algn="l" defTabSz="91421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lang="de-DE" sz="900" b="0" kern="12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52049" y="6409498"/>
            <a:ext cx="903407" cy="14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900" b="0" kern="0" dirty="0">
                <a:solidFill>
                  <a:schemeClr val="tx2"/>
                </a:solidFill>
                <a:latin typeface="+mn-lt"/>
              </a:rPr>
              <a:t>© Fraunhofer IML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40001" y="6191339"/>
            <a:ext cx="1924854" cy="53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Gerade Verbindung 18"/>
          <p:cNvCxnSpPr/>
          <p:nvPr/>
        </p:nvCxnSpPr>
        <p:spPr>
          <a:xfrm>
            <a:off x="0" y="994680"/>
            <a:ext cx="9144000" cy="0"/>
          </a:xfrm>
          <a:prstGeom prst="line">
            <a:avLst/>
          </a:prstGeom>
          <a:ln>
            <a:solidFill>
              <a:srgbClr val="0681BE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0" y="5977586"/>
            <a:ext cx="9144000" cy="0"/>
          </a:xfrm>
          <a:prstGeom prst="line">
            <a:avLst/>
          </a:prstGeom>
          <a:ln>
            <a:solidFill>
              <a:srgbClr val="0094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16" y="1194192"/>
            <a:ext cx="2559165" cy="603785"/>
          </a:xfrm>
          <a:prstGeom prst="rect">
            <a:avLst/>
          </a:prstGeom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8664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831" y="4912752"/>
            <a:ext cx="2070083" cy="488396"/>
          </a:xfrm>
          <a:prstGeom prst="rect">
            <a:avLst/>
          </a:prstGeom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4582" y="3068962"/>
            <a:ext cx="2672398" cy="234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smtClean="0"/>
              <a:t>Die Pkw werden mehrfachtief eingelagert</a:t>
            </a:r>
          </a:p>
          <a:p>
            <a:pPr lvl="1"/>
            <a:r>
              <a:rPr lang="de-DE" smtClean="0"/>
              <a:t>Integrierte Lagerverwaltung</a:t>
            </a:r>
            <a:br>
              <a:rPr lang="de-DE" smtClean="0"/>
            </a:br>
            <a:endParaRPr lang="de-DE" smtClean="0"/>
          </a:p>
          <a:p>
            <a:r>
              <a:rPr lang="de-DE" smtClean="0"/>
              <a:t>Einlagerung der Pkw nach Größenklassen</a:t>
            </a:r>
          </a:p>
          <a:p>
            <a:pPr lvl="1"/>
            <a:r>
              <a:rPr lang="de-DE" smtClean="0"/>
              <a:t>Das FTF passt sich der Länge des Pkw an</a:t>
            </a:r>
            <a:br>
              <a:rPr lang="de-DE" smtClean="0"/>
            </a:br>
            <a:endParaRPr lang="de-DE" smtClean="0"/>
          </a:p>
          <a:p>
            <a:r>
              <a:rPr lang="de-DE" smtClean="0"/>
              <a:t>Reduzierung der Fahrwege durch flächenbewegliches FT</a:t>
            </a:r>
          </a:p>
          <a:p>
            <a:pPr lvl="1"/>
            <a:r>
              <a:rPr lang="de-DE" smtClean="0"/>
              <a:t>Bis zu 60% höhere Flächennutzung (typ. 40%)</a:t>
            </a:r>
          </a:p>
          <a:p>
            <a:endParaRPr lang="de-DE" smtClean="0"/>
          </a:p>
          <a:p>
            <a:r>
              <a:rPr lang="de-DE" smtClean="0"/>
              <a:t>Nutzbar in konventionellen(!) Parkhäusern</a:t>
            </a:r>
          </a:p>
          <a:p>
            <a:endParaRPr lang="de-DE" smtClean="0"/>
          </a:p>
          <a:p>
            <a:r>
              <a:rPr lang="de-DE" smtClean="0"/>
              <a:t>Keine Installationen kein besonderer Boden notwendig!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Fahrerloses Transportfahrzeug </a:t>
            </a:r>
            <a:br>
              <a:rPr lang="de-DE" smtClean="0"/>
            </a:br>
            <a:r>
              <a:rPr lang="de-DE" smtClean="0"/>
              <a:t>zum platzoptimierten Lagern von Pkw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Abbildung: </a:t>
            </a:r>
            <a:r>
              <a:rPr lang="de-DE" dirty="0" err="1" smtClean="0"/>
              <a:t>Serva</a:t>
            </a:r>
            <a:r>
              <a:rPr lang="de-DE" dirty="0" smtClean="0"/>
              <a:t>  Transportsysteme</a:t>
            </a:r>
            <a:br>
              <a:rPr lang="de-DE" dirty="0" smtClean="0"/>
            </a:br>
            <a:r>
              <a:rPr lang="de-DE" dirty="0" smtClean="0"/>
              <a:t>www.serva-ts.com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2739" y="1101725"/>
            <a:ext cx="8516937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3406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32000" y="3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33958E-6 L -0.32275 -0.220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4582" y="3068962"/>
            <a:ext cx="2672398" cy="234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Die Pkw werden mehrfachtief eingelagert</a:t>
            </a:r>
          </a:p>
          <a:p>
            <a:pPr lvl="1"/>
            <a:r>
              <a:rPr lang="de-DE" dirty="0" smtClean="0"/>
              <a:t>Integrierte Lagerverwaltung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Einlagerung der Pkw nach Größenklassen</a:t>
            </a:r>
          </a:p>
          <a:p>
            <a:pPr lvl="1"/>
            <a:r>
              <a:rPr lang="de-DE" dirty="0" smtClean="0"/>
              <a:t>Das FTF passt sich der Länge des Pkw an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Reduzierung der Fahrwege durch flächenbewegliches FT</a:t>
            </a:r>
          </a:p>
          <a:p>
            <a:pPr lvl="1"/>
            <a:r>
              <a:rPr lang="de-DE" dirty="0" smtClean="0"/>
              <a:t>Bis zu 60% höhere Flächennutzung (typ. 40%)</a:t>
            </a:r>
          </a:p>
          <a:p>
            <a:endParaRPr lang="de-DE" dirty="0" smtClean="0"/>
          </a:p>
          <a:p>
            <a:r>
              <a:rPr lang="de-DE" dirty="0" smtClean="0"/>
              <a:t>Nutzbar in konventionellen(!) Parkhäusern</a:t>
            </a:r>
          </a:p>
          <a:p>
            <a:endParaRPr lang="de-DE" dirty="0"/>
          </a:p>
          <a:p>
            <a:r>
              <a:rPr lang="de-DE" dirty="0" smtClean="0"/>
              <a:t>Keine Installationen kein besonderer Boden notwendig!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Fahrerloses Transportfahrzeug </a:t>
            </a:r>
            <a:br>
              <a:rPr lang="de-DE" smtClean="0"/>
            </a:br>
            <a:r>
              <a:rPr lang="de-DE" smtClean="0"/>
              <a:t>zum platzoptimierten Lagern von Pkw 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Abbildung: </a:t>
            </a:r>
            <a:r>
              <a:rPr lang="de-DE" dirty="0" err="1"/>
              <a:t>Serva</a:t>
            </a:r>
            <a:r>
              <a:rPr lang="de-DE" dirty="0"/>
              <a:t>  Transportsysteme</a:t>
            </a:r>
            <a:br>
              <a:rPr lang="de-DE" dirty="0"/>
            </a:br>
            <a:r>
              <a:rPr lang="de-DE" dirty="0"/>
              <a:t>www.serva-ts.com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4583" y="1317483"/>
            <a:ext cx="2672398" cy="146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8665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Serva</a:t>
            </a:r>
            <a:r>
              <a:rPr lang="de-DE" dirty="0" smtClean="0"/>
              <a:t> </a:t>
            </a:r>
            <a:r>
              <a:rPr lang="de-DE" dirty="0" smtClean="0"/>
              <a:t>Transport Systems Video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Maritim Hotel Düsseldorf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Abbildung: </a:t>
            </a:r>
            <a:r>
              <a:rPr lang="de-DE" dirty="0" err="1" smtClean="0"/>
              <a:t>Serva</a:t>
            </a:r>
            <a:r>
              <a:rPr lang="de-DE" dirty="0" smtClean="0"/>
              <a:t>  Transportsysteme</a:t>
            </a:r>
            <a:br>
              <a:rPr lang="de-DE" dirty="0" smtClean="0"/>
            </a:br>
            <a:r>
              <a:rPr lang="de-DE" dirty="0" smtClean="0"/>
              <a:t>www.serva-ts.com</a:t>
            </a:r>
            <a:endParaRPr lang="de-DE" dirty="0"/>
          </a:p>
        </p:txBody>
      </p:sp>
      <p:pic>
        <p:nvPicPr>
          <p:cNvPr id="8" name="serva_live 480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90599"/>
            <a:ext cx="9144000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4832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Zukunft der Logistik </a:t>
            </a:r>
            <a:br>
              <a:rPr lang="de-DE" dirty="0" smtClean="0"/>
            </a:br>
            <a:r>
              <a:rPr lang="de-DE" dirty="0" smtClean="0"/>
              <a:t>liegt im «Internet der </a:t>
            </a:r>
            <a:r>
              <a:rPr lang="de-DE" dirty="0" smtClean="0"/>
              <a:t>Dinge und Dienste» 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„Das Internet der Dinge, Dienste &amp; Daten wird zur prägenden Infrastruktur für die nächste industrielle Revolution.“ [</a:t>
            </a:r>
            <a:r>
              <a:rPr lang="de-DE" dirty="0" err="1" smtClean="0"/>
              <a:t>H.Kagermann</a:t>
            </a:r>
            <a:r>
              <a:rPr lang="de-DE" dirty="0" smtClean="0"/>
              <a:t>]*</a:t>
            </a:r>
          </a:p>
          <a:p>
            <a:pPr lvl="2"/>
            <a:endParaRPr lang="de-DE" dirty="0" smtClean="0"/>
          </a:p>
          <a:p>
            <a:r>
              <a:rPr lang="de-DE" dirty="0" smtClean="0"/>
              <a:t>„Durch konsequentes Zusammenführen der digitalen und realen Welt wird die zunehmende Dynamik und Komplexität beherrschbar.“ [</a:t>
            </a:r>
            <a:r>
              <a:rPr lang="de-DE" dirty="0" err="1" smtClean="0"/>
              <a:t>H.Kagermann</a:t>
            </a:r>
            <a:r>
              <a:rPr lang="de-DE" dirty="0" smtClean="0"/>
              <a:t>]*</a:t>
            </a:r>
          </a:p>
          <a:p>
            <a:pPr lvl="2"/>
            <a:endParaRPr lang="de-DE" dirty="0" smtClean="0"/>
          </a:p>
          <a:p>
            <a:r>
              <a:rPr lang="de-DE" dirty="0" smtClean="0">
                <a:solidFill>
                  <a:schemeClr val="accent5"/>
                </a:solidFill>
                <a:latin typeface="+mj-lt"/>
              </a:rPr>
              <a:t>Das Maß der Dezentralisierung &amp; Selbstorganisation wächst mit der Komplexität der Systeme!</a:t>
            </a:r>
            <a:r>
              <a:rPr lang="de-DE" dirty="0" smtClean="0">
                <a:solidFill>
                  <a:schemeClr val="accent5"/>
                </a:solidFill>
              </a:rPr>
              <a:t/>
            </a:r>
            <a:br>
              <a:rPr lang="de-DE" dirty="0" smtClean="0">
                <a:solidFill>
                  <a:schemeClr val="accent5"/>
                </a:solidFill>
              </a:rPr>
            </a:b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e-DE" dirty="0" smtClean="0"/>
              <a:t>*</a:t>
            </a:r>
            <a:r>
              <a:rPr lang="en-GB" dirty="0" smtClean="0"/>
              <a:t>Henning </a:t>
            </a:r>
            <a:r>
              <a:rPr lang="en-GB" dirty="0" err="1" smtClean="0"/>
              <a:t>Kagermann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Zukunftskongress</a:t>
            </a:r>
            <a:r>
              <a:rPr lang="en-GB" dirty="0" smtClean="0"/>
              <a:t> Logistik , Dortmund 2012</a:t>
            </a:r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xmlns="" val="2673222007"/>
              </p:ext>
            </p:extLst>
          </p:nvPr>
        </p:nvGraphicFramePr>
        <p:xfrm>
          <a:off x="547214" y="1295399"/>
          <a:ext cx="3796186" cy="4604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251845" y="1226126"/>
            <a:ext cx="30489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I</a:t>
            </a:r>
          </a:p>
          <a:p>
            <a:pPr algn="ctr"/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N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D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U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S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T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R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I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E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L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L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E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endParaRPr lang="de-DE" sz="1200" b="0" dirty="0" smtClean="0">
              <a:solidFill>
                <a:schemeClr val="accent5"/>
              </a:solidFill>
              <a:latin typeface="Frutiger LT Com 65 Bold" pitchFamily="34" charset="0"/>
            </a:endParaRPr>
          </a:p>
          <a:p>
            <a:pPr algn="ctr"/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R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E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V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O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L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U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T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I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O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325080" y="1226126"/>
            <a:ext cx="30489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I</a:t>
            </a:r>
          </a:p>
          <a:p>
            <a:pPr algn="ctr"/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N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D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U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S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T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R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I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E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L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L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E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endParaRPr lang="de-DE" sz="1200" b="0" dirty="0" smtClean="0">
              <a:solidFill>
                <a:schemeClr val="accent5"/>
              </a:solidFill>
              <a:latin typeface="Frutiger LT Com 65 Bold" pitchFamily="34" charset="0"/>
            </a:endParaRPr>
          </a:p>
          <a:p>
            <a:pPr algn="ctr"/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R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E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V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O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L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U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T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I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O</a:t>
            </a:r>
            <a:b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</a:br>
            <a:r>
              <a:rPr lang="de-DE" sz="1200" b="0" dirty="0" smtClean="0">
                <a:solidFill>
                  <a:schemeClr val="accent5"/>
                </a:solidFill>
                <a:latin typeface="Frutiger LT Com 65 Bol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xmlns="" val="1630112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55059" y="1317706"/>
            <a:ext cx="2656873" cy="133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55059" y="2714560"/>
            <a:ext cx="2656873" cy="142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55058" y="4200069"/>
            <a:ext cx="2656873" cy="153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Fahrerloses Transportfahrzeug </a:t>
            </a:r>
            <a:br>
              <a:rPr lang="de-DE" smtClean="0"/>
            </a:br>
            <a:r>
              <a:rPr lang="de-DE" smtClean="0"/>
              <a:t>zum platzoptimierten Lagern von Pkw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smtClean="0"/>
              <a:t>Der ankommende Pkw wird automatisch vermessen und das FTF passt sich bei der Abholung der Fahrzeuglänge an.</a:t>
            </a:r>
            <a:br>
              <a:rPr lang="de-DE" smtClean="0"/>
            </a:br>
            <a:endParaRPr lang="de-DE" smtClean="0"/>
          </a:p>
          <a:p>
            <a:r>
              <a:rPr lang="de-DE" smtClean="0"/>
              <a:t>Zwei Gabelpaare unterfahren den Pkw und heben diesen sanft an den Rädern an.</a:t>
            </a:r>
            <a:br>
              <a:rPr lang="de-DE" smtClean="0"/>
            </a:br>
            <a:endParaRPr lang="de-DE" smtClean="0"/>
          </a:p>
          <a:p>
            <a:r>
              <a:rPr lang="de-DE" smtClean="0"/>
              <a:t>flächenbeweglich durch Allrad-Lenkung</a:t>
            </a:r>
            <a:br>
              <a:rPr lang="de-DE" smtClean="0"/>
            </a:br>
            <a:endParaRPr lang="de-DE" smtClean="0"/>
          </a:p>
          <a:p>
            <a:r>
              <a:rPr lang="de-DE" smtClean="0"/>
              <a:t>transportiert Pkw vom Smart bis Audi A8L</a:t>
            </a:r>
            <a:br>
              <a:rPr lang="de-DE" smtClean="0"/>
            </a:br>
            <a:endParaRPr lang="de-DE" smtClean="0"/>
          </a:p>
          <a:p>
            <a:r>
              <a:rPr lang="de-DE" smtClean="0"/>
              <a:t>max. Fahrgeschwindigkeit 1,6 m/s (5,8 km/h)</a:t>
            </a:r>
            <a:br>
              <a:rPr lang="de-DE" smtClean="0"/>
            </a:br>
            <a:endParaRPr lang="de-DE" smtClean="0"/>
          </a:p>
          <a:p>
            <a:r>
              <a:rPr lang="de-DE" smtClean="0"/>
              <a:t>Nutzlast 3 t</a:t>
            </a:r>
          </a:p>
          <a:p>
            <a:endParaRPr lang="de-DE" smtClean="0"/>
          </a:p>
          <a:p>
            <a:endParaRPr lang="de-DE" smtClean="0"/>
          </a:p>
          <a:p>
            <a:endParaRPr lang="de-DE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97443" y="6350001"/>
            <a:ext cx="2376854" cy="188913"/>
          </a:xfrm>
          <a:prstGeom prst="rect">
            <a:avLst/>
          </a:prstGeom>
          <a:noFill/>
          <a:ln w="38100">
            <a:noFill/>
            <a:miter lim="800000"/>
            <a:headEnd/>
            <a:tailEnd type="none" w="med" len="sm"/>
          </a:ln>
          <a:effectLst/>
        </p:spPr>
        <p:txBody>
          <a:bodyPr lIns="0" tIns="36000" rIns="0" bIns="0">
            <a:spAutoFit/>
          </a:bodyPr>
          <a:lstStyle/>
          <a:p>
            <a:pPr defTabSz="1042988" eaLnBrk="0" hangingPunct="0">
              <a:defRPr/>
            </a:pPr>
            <a:r>
              <a:rPr lang="de-DE" sz="1000" dirty="0" smtClean="0">
                <a:latin typeface="Frutiger 45 Light" pitchFamily="34" charset="0"/>
                <a:cs typeface="Arial" charset="0"/>
              </a:rPr>
              <a:t>Abbildung: </a:t>
            </a:r>
            <a:r>
              <a:rPr lang="de-DE" sz="1000" dirty="0" err="1" smtClean="0">
                <a:latin typeface="Frutiger 45 Light" pitchFamily="34" charset="0"/>
                <a:cs typeface="Arial" charset="0"/>
              </a:rPr>
              <a:t>Serva</a:t>
            </a:r>
            <a:r>
              <a:rPr lang="de-DE" sz="1000" dirty="0" smtClean="0">
                <a:latin typeface="Frutiger 45 Light" pitchFamily="34" charset="0"/>
                <a:cs typeface="Arial" charset="0"/>
              </a:rPr>
              <a:t> Park</a:t>
            </a:r>
            <a:endParaRPr lang="de-DE" sz="1000" dirty="0"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54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smtClean="0"/>
              <a:t>Neue Form der Zusammenarbeit im Bereich der angewandten Forschung und Entwicklung</a:t>
            </a:r>
          </a:p>
          <a:p>
            <a:pPr lvl="1"/>
            <a:r>
              <a:rPr lang="de-DE" smtClean="0"/>
              <a:t>Intelligente, ganzheitliche Sensoriklösungen nehmen in einer zunehmend vernetzten Welt eine entscheidende Rolle ein.</a:t>
            </a:r>
          </a:p>
          <a:p>
            <a:pPr lvl="1"/>
            <a:r>
              <a:rPr lang="de-DE" smtClean="0"/>
              <a:t>Seit dem 1. Januar arbeiten die beiden Partner IML und SICK in dem gemeinsamen SICK SENSOR LAB an gemeinsamen Innovationen von der Forschung bis zur Umsetzung in die Praxis.</a:t>
            </a:r>
          </a:p>
          <a:p>
            <a:pPr lvl="1"/>
            <a:r>
              <a:rPr lang="de-DE" smtClean="0"/>
              <a:t>SICK wird hierzu auch eigene Mitarbeiter aus dem Unternehmensbereich Logistics Automation nach Dortmund entsenden, die mit ihren Kolleginnen und Kollegen vom IML vor Ort zusammenarbeiten. </a:t>
            </a:r>
          </a:p>
          <a:p>
            <a:r>
              <a:rPr lang="de-DE" smtClean="0"/>
              <a:t>Fraunhofer IML und die SICK AG arbeiten seit Jahren gemeinsam an zukunftsweisenden Lösungen:.</a:t>
            </a:r>
          </a:p>
          <a:p>
            <a:pPr lvl="2"/>
            <a:r>
              <a:rPr lang="de-DE" smtClean="0"/>
              <a:t>Internet der Dinge</a:t>
            </a:r>
          </a:p>
          <a:p>
            <a:pPr lvl="2"/>
            <a:r>
              <a:rPr lang="de-DE" smtClean="0"/>
              <a:t>Zellulare Transportsysteme</a:t>
            </a:r>
          </a:p>
          <a:p>
            <a:pPr lvl="2"/>
            <a:r>
              <a:rPr lang="de-DE" smtClean="0"/>
              <a:t>openID Center</a:t>
            </a:r>
          </a:p>
          <a:p>
            <a:pPr lvl="2"/>
            <a:r>
              <a:rPr lang="de-DE" smtClean="0"/>
              <a:t>Servapark</a:t>
            </a:r>
          </a:p>
          <a:p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SICK SENSOR LAB  </a:t>
            </a:r>
            <a:br>
              <a:rPr lang="de-DE" smtClean="0"/>
            </a:br>
            <a:r>
              <a:rPr lang="de-DE" smtClean="0"/>
              <a:t>Entwicklungen für das Internet der Dinge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Abb.: w</a:t>
            </a:r>
            <a:r>
              <a:rPr lang="de-DE" dirty="0" smtClean="0"/>
              <a:t>ww.sick.de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49" y="157468"/>
            <a:ext cx="1651412" cy="7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358669" y="6182088"/>
            <a:ext cx="472245" cy="14289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indent="0" algn="l" defTabSz="9142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Folie </a:t>
            </a:r>
            <a:fld id="{98B4CCEE-9AD6-475F-8BC5-0537DCAAD783}" type="slidenum">
              <a:rPr lang="de-DE" sz="900" b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marR="0" indent="0" algn="l" defTabSz="91421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lang="de-DE" sz="900" b="0" kern="12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52049" y="6409498"/>
            <a:ext cx="903407" cy="14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900" b="0" kern="0" dirty="0">
                <a:solidFill>
                  <a:schemeClr val="tx2"/>
                </a:solidFill>
                <a:latin typeface="+mn-lt"/>
              </a:rPr>
              <a:t>© Fraunhofer IML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40001" y="6191339"/>
            <a:ext cx="1924854" cy="53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Gerade Verbindung 18"/>
          <p:cNvCxnSpPr/>
          <p:nvPr/>
        </p:nvCxnSpPr>
        <p:spPr>
          <a:xfrm>
            <a:off x="0" y="994680"/>
            <a:ext cx="9144000" cy="0"/>
          </a:xfrm>
          <a:prstGeom prst="line">
            <a:avLst/>
          </a:prstGeom>
          <a:ln>
            <a:solidFill>
              <a:srgbClr val="0681BE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0" y="5977586"/>
            <a:ext cx="9144000" cy="0"/>
          </a:xfrm>
          <a:prstGeom prst="line">
            <a:avLst/>
          </a:prstGeom>
          <a:ln>
            <a:solidFill>
              <a:srgbClr val="0094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40" t="28812" r="46846" b="40247"/>
          <a:stretch/>
        </p:blipFill>
        <p:spPr bwMode="auto">
          <a:xfrm>
            <a:off x="352049" y="1317907"/>
            <a:ext cx="2677752" cy="32333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1205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814433" y="4242284"/>
            <a:ext cx="7515135" cy="10112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2800" dirty="0" smtClean="0">
                <a:solidFill>
                  <a:srgbClr val="92D050"/>
                </a:solidFill>
                <a:latin typeface="Frutiger LT Com 75 Black" pitchFamily="34" charset="0"/>
              </a:rPr>
              <a:t>Wenn wir unsere Chance nutzen,</a:t>
            </a:r>
          </a:p>
          <a:p>
            <a:pPr algn="ctr">
              <a:lnSpc>
                <a:spcPct val="110000"/>
              </a:lnSpc>
            </a:pPr>
            <a:r>
              <a:rPr lang="de-DE" sz="2800" dirty="0">
                <a:solidFill>
                  <a:srgbClr val="92D050"/>
                </a:solidFill>
                <a:latin typeface="Frutiger LT Com 75 Black" pitchFamily="34" charset="0"/>
              </a:rPr>
              <a:t>w</a:t>
            </a:r>
            <a:r>
              <a:rPr lang="de-DE" sz="2800" dirty="0" smtClean="0">
                <a:solidFill>
                  <a:srgbClr val="92D050"/>
                </a:solidFill>
                <a:latin typeface="Frutiger LT Com 75 Black" pitchFamily="34" charset="0"/>
              </a:rPr>
              <a:t>ird dies das Jahrhundert der Logistik!</a:t>
            </a:r>
            <a:endParaRPr lang="de-DE" sz="2800" dirty="0">
              <a:solidFill>
                <a:srgbClr val="92D050"/>
              </a:solidFill>
              <a:latin typeface="Frutiger LT Com 75 Black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29254" y="1628800"/>
            <a:ext cx="788549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2400" dirty="0">
                <a:solidFill>
                  <a:schemeClr val="tx2"/>
                </a:solidFill>
                <a:latin typeface="Frutiger LT Com 75 Black" pitchFamily="34" charset="0"/>
              </a:rPr>
              <a:t>Das </a:t>
            </a:r>
            <a:r>
              <a:rPr lang="de-DE" sz="2400" dirty="0" smtClean="0">
                <a:solidFill>
                  <a:schemeClr val="tx2"/>
                </a:solidFill>
                <a:latin typeface="Frutiger LT Com 75 Black" pitchFamily="34" charset="0"/>
              </a:rPr>
              <a:t>20. </a:t>
            </a:r>
            <a:r>
              <a:rPr lang="de-DE" sz="2400" dirty="0">
                <a:solidFill>
                  <a:schemeClr val="tx2"/>
                </a:solidFill>
                <a:latin typeface="Frutiger LT Com 75 Black" pitchFamily="34" charset="0"/>
              </a:rPr>
              <a:t>Jahrhundert mobilisierte den </a:t>
            </a:r>
            <a:r>
              <a:rPr lang="de-DE" sz="2400" dirty="0" smtClean="0">
                <a:solidFill>
                  <a:schemeClr val="tx2"/>
                </a:solidFill>
                <a:latin typeface="Frutiger LT Com 75 Black" pitchFamily="34" charset="0"/>
              </a:rPr>
              <a:t>Menschen.</a:t>
            </a:r>
          </a:p>
          <a:p>
            <a:pPr algn="ctr">
              <a:lnSpc>
                <a:spcPct val="110000"/>
              </a:lnSpc>
            </a:pPr>
            <a:r>
              <a:rPr lang="de-DE" sz="2400" dirty="0">
                <a:solidFill>
                  <a:schemeClr val="accent2"/>
                </a:solidFill>
                <a:latin typeface="Frutiger LT Com 75 Black" pitchFamily="34" charset="0"/>
              </a:rPr>
              <a:t>Das </a:t>
            </a:r>
            <a:r>
              <a:rPr lang="de-DE" sz="2400" dirty="0" smtClean="0">
                <a:solidFill>
                  <a:schemeClr val="accent2"/>
                </a:solidFill>
                <a:latin typeface="Frutiger LT Com 75 Black" pitchFamily="34" charset="0"/>
              </a:rPr>
              <a:t>21. </a:t>
            </a:r>
            <a:r>
              <a:rPr lang="de-DE" sz="2400" dirty="0">
                <a:solidFill>
                  <a:schemeClr val="accent2"/>
                </a:solidFill>
                <a:latin typeface="Frutiger LT Com 75 Black" pitchFamily="34" charset="0"/>
              </a:rPr>
              <a:t>Jahrhundert mobilisiert die Dinge</a:t>
            </a:r>
            <a:r>
              <a:rPr lang="de-DE" sz="2400" dirty="0" smtClean="0">
                <a:solidFill>
                  <a:schemeClr val="accent2"/>
                </a:solidFill>
                <a:latin typeface="Frutiger LT Com 75 Black" pitchFamily="34" charset="0"/>
              </a:rPr>
              <a:t>.</a:t>
            </a:r>
            <a:endParaRPr lang="de-DE" sz="2400" dirty="0">
              <a:solidFill>
                <a:schemeClr val="accent2"/>
              </a:solidFill>
              <a:latin typeface="Frutiger LT Com 75 Black" pitchFamily="34" charset="0"/>
            </a:endParaRPr>
          </a:p>
        </p:txBody>
      </p:sp>
      <p:pic>
        <p:nvPicPr>
          <p:cNvPr id="1026" name="Picture 2" descr="http://www.effizienzcluster.de/de/bilder/presse/effizienzcluster_logistikruhr_log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348753" y="2953671"/>
            <a:ext cx="2446494" cy="8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77415" y="5683829"/>
            <a:ext cx="25891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b="0" dirty="0" smtClean="0">
                <a:latin typeface="+mn-lt"/>
              </a:rPr>
              <a:t>(C) EffizienzCluster LogistikRuhr gefördert durch: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16264" y="5943600"/>
            <a:ext cx="1311472" cy="60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4307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Aus dem Inhalt:</a:t>
            </a:r>
          </a:p>
          <a:p>
            <a:pPr lvl="1"/>
            <a:r>
              <a:rPr lang="de-DE" dirty="0" smtClean="0"/>
              <a:t>Editorials</a:t>
            </a:r>
          </a:p>
          <a:p>
            <a:pPr lvl="1"/>
            <a:r>
              <a:rPr lang="de-DE" dirty="0" smtClean="0"/>
              <a:t>Apps für die Logistik</a:t>
            </a:r>
          </a:p>
          <a:p>
            <a:pPr lvl="1"/>
            <a:r>
              <a:rPr lang="de-DE" dirty="0" smtClean="0"/>
              <a:t>Cloud Logistics</a:t>
            </a:r>
          </a:p>
          <a:p>
            <a:pPr lvl="1"/>
            <a:r>
              <a:rPr lang="de-DE" dirty="0" smtClean="0"/>
              <a:t>Ident-Technologien:</a:t>
            </a:r>
          </a:p>
          <a:p>
            <a:pPr lvl="1"/>
            <a:r>
              <a:rPr lang="de-DE" dirty="0" smtClean="0"/>
              <a:t>RFID und mehr</a:t>
            </a:r>
          </a:p>
          <a:p>
            <a:pPr lvl="1"/>
            <a:r>
              <a:rPr lang="de-DE" dirty="0" smtClean="0"/>
              <a:t>Warehouse Management Systeme (WMS)</a:t>
            </a:r>
          </a:p>
          <a:p>
            <a:pPr lvl="1"/>
            <a:r>
              <a:rPr lang="de-DE" dirty="0" smtClean="0"/>
              <a:t>Enterprise </a:t>
            </a:r>
            <a:r>
              <a:rPr lang="de-DE" dirty="0" err="1" smtClean="0"/>
              <a:t>Resource</a:t>
            </a:r>
            <a:r>
              <a:rPr lang="de-DE" dirty="0" smtClean="0"/>
              <a:t> </a:t>
            </a:r>
            <a:r>
              <a:rPr lang="de-DE" dirty="0" err="1" smtClean="0"/>
              <a:t>Planning</a:t>
            </a:r>
            <a:r>
              <a:rPr lang="de-DE" dirty="0" smtClean="0"/>
              <a:t> Systeme (ERP)</a:t>
            </a:r>
          </a:p>
          <a:p>
            <a:pPr lvl="1"/>
            <a:r>
              <a:rPr lang="de-DE" dirty="0" smtClean="0"/>
              <a:t>Transport Management Systeme (TMS)</a:t>
            </a:r>
          </a:p>
          <a:p>
            <a:pPr lvl="1"/>
            <a:r>
              <a:rPr lang="de-DE" dirty="0" smtClean="0"/>
              <a:t>Supply Chain Management Systeme (SCM)</a:t>
            </a:r>
          </a:p>
          <a:p>
            <a:pPr lvl="1"/>
            <a:r>
              <a:rPr lang="de-DE" dirty="0"/>
              <a:t>Best-Practice-Projekte</a:t>
            </a:r>
          </a:p>
          <a:p>
            <a:pPr lvl="1"/>
            <a:endParaRPr lang="de-DE" dirty="0" smtClean="0"/>
          </a:p>
          <a:p>
            <a:r>
              <a:rPr lang="de-DE" dirty="0" smtClean="0">
                <a:solidFill>
                  <a:schemeClr val="accent5"/>
                </a:solidFill>
                <a:latin typeface="+mj-lt"/>
              </a:rPr>
              <a:t>176 Seiten Software Know-how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Software in der Logistik</a:t>
            </a:r>
            <a:br>
              <a:rPr lang="de-DE" dirty="0" smtClean="0"/>
            </a:br>
            <a:r>
              <a:rPr lang="de-DE" dirty="0" smtClean="0"/>
              <a:t>Prozesse steuern mit Apps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878" y="1167241"/>
            <a:ext cx="32956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3617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408672" y="256406"/>
            <a:ext cx="4995278" cy="846386"/>
          </a:xfrm>
        </p:spPr>
        <p:txBody>
          <a:bodyPr/>
          <a:lstStyle/>
          <a:p>
            <a:r>
              <a:rPr lang="de-DE" dirty="0" smtClean="0"/>
              <a:t>++++++++++ jetzt neu ++++++++++</a:t>
            </a:r>
          </a:p>
          <a:p>
            <a:r>
              <a:rPr lang="de-DE" dirty="0" smtClean="0"/>
              <a:t>Das Internet der Dinge und Dienste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Pressekonferenz LogiMAT</a:t>
            </a:r>
          </a:p>
          <a:p>
            <a:r>
              <a:rPr lang="de-DE" dirty="0" smtClean="0"/>
              <a:t>Stuttgart, </a:t>
            </a:r>
            <a:r>
              <a:rPr lang="de-DE" dirty="0" smtClean="0"/>
              <a:t>19. Februar 2013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mtClean="0"/>
              <a:t>Prof. Dr. Michael ten Hompel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31738" y="2123095"/>
            <a:ext cx="20313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b="0" dirty="0" smtClean="0">
                <a:solidFill>
                  <a:schemeClr val="bg1"/>
                </a:solidFill>
                <a:latin typeface="Frutiger LT Com 75 Black" pitchFamily="34" charset="0"/>
              </a:rPr>
              <a:t>Halle </a:t>
            </a:r>
            <a:r>
              <a:rPr lang="de-DE" sz="2800" b="0" dirty="0" smtClean="0">
                <a:solidFill>
                  <a:schemeClr val="bg1"/>
                </a:solidFill>
                <a:latin typeface="Frutiger LT Com 75 Black" pitchFamily="34" charset="0"/>
              </a:rPr>
              <a:t>1</a:t>
            </a:r>
          </a:p>
          <a:p>
            <a:pPr algn="ctr"/>
            <a:r>
              <a:rPr lang="de-DE" sz="2800" b="0" dirty="0" smtClean="0">
                <a:solidFill>
                  <a:schemeClr val="bg1"/>
                </a:solidFill>
                <a:latin typeface="Frutiger LT Com 75 Black" pitchFamily="34" charset="0"/>
              </a:rPr>
              <a:t>Stand 160</a:t>
            </a:r>
            <a:endParaRPr lang="de-DE" sz="2800" b="0" dirty="0">
              <a:solidFill>
                <a:schemeClr val="bg1"/>
              </a:solidFill>
              <a:latin typeface="Frutiger LT Com 75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151"/>
          <a:stretch/>
        </p:blipFill>
        <p:spPr bwMode="auto">
          <a:xfrm>
            <a:off x="3259165" y="1265235"/>
            <a:ext cx="3100538" cy="20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CPS inBin - der Behälterschwarm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294313" y="6048375"/>
            <a:ext cx="3527425" cy="287338"/>
          </a:xfrm>
        </p:spPr>
        <p:txBody>
          <a:bodyPr/>
          <a:lstStyle/>
          <a:p>
            <a:r>
              <a:rPr lang="de-DE" dirty="0" smtClean="0"/>
              <a:t>Der inBin ist ein assoziiertes Projekt </a:t>
            </a:r>
            <a:br>
              <a:rPr lang="de-DE" dirty="0" smtClean="0"/>
            </a:br>
            <a:r>
              <a:rPr lang="de-DE" dirty="0" smtClean="0"/>
              <a:t>des EffizienzClusters LogistikRuhr</a:t>
            </a:r>
            <a:endParaRPr lang="de-DE" dirty="0"/>
          </a:p>
        </p:txBody>
      </p:sp>
      <p:pic>
        <p:nvPicPr>
          <p:cNvPr id="21" name="Picture 2" descr="D:\Video\IT Gipfel\inBin 672X384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59164" y="3777971"/>
            <a:ext cx="3370135" cy="18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96202" y="3436256"/>
            <a:ext cx="1121576" cy="68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13932" y="3777971"/>
            <a:ext cx="601417" cy="3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4108420"/>
            <a:ext cx="866355" cy="4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55349" y="3102306"/>
            <a:ext cx="455712" cy="2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7551" y="3519291"/>
            <a:ext cx="751013" cy="40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93058" y="4104433"/>
            <a:ext cx="1143001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5054" y="4413995"/>
            <a:ext cx="693135" cy="3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3355675"/>
            <a:ext cx="662578" cy="35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33230" y="3076039"/>
            <a:ext cx="552698" cy="29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07243" y="4357349"/>
            <a:ext cx="813584" cy="44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52162" y="4025188"/>
            <a:ext cx="717798" cy="3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60966" y="3114499"/>
            <a:ext cx="285750" cy="1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74432" y="3475846"/>
            <a:ext cx="455712" cy="2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00812" y="3538491"/>
            <a:ext cx="601417" cy="3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1008" y="2952617"/>
            <a:ext cx="455712" cy="2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32211" y="2944219"/>
            <a:ext cx="455712" cy="2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87493" y="3168023"/>
            <a:ext cx="455712" cy="2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31644" y="3395869"/>
            <a:ext cx="455712" cy="2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20827" y="2875226"/>
            <a:ext cx="285750" cy="1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43990" y="2809717"/>
            <a:ext cx="285750" cy="1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29740" y="3862304"/>
            <a:ext cx="601417" cy="3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672" y="3738882"/>
            <a:ext cx="455712" cy="2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87573" y="2654936"/>
            <a:ext cx="285750" cy="1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4130" y="2781080"/>
            <a:ext cx="285750" cy="1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13116" y="2732326"/>
            <a:ext cx="285750" cy="1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D:\Video\IT Gipfel\inBin 120X64.gif"/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90355" y="2720445"/>
            <a:ext cx="285750" cy="1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D:\Video\IT Gipfel\inBin 672X384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7" y="4700966"/>
            <a:ext cx="1612988" cy="8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Video\IT Gipfel\inBin 672X384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94318" y="4941169"/>
            <a:ext cx="1255562" cy="6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1136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980727"/>
            <a:ext cx="9144000" cy="503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Die Dinge fangen an zu denken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06982" cy="3980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hteckige Legende 4"/>
          <p:cNvSpPr/>
          <p:nvPr/>
        </p:nvSpPr>
        <p:spPr bwMode="auto">
          <a:xfrm>
            <a:off x="317525" y="1460323"/>
            <a:ext cx="3180358" cy="585418"/>
          </a:xfrm>
          <a:prstGeom prst="wedgeRectCallou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sx="106000" sy="106000" algn="tl" rotWithShape="0">
              <a:schemeClr val="tx1">
                <a:alpha val="40000"/>
              </a:schemeClr>
            </a:outerShdw>
          </a:effectLst>
        </p:spPr>
        <p:txBody>
          <a:bodyPr wrap="non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Selbstversorger</a:t>
            </a:r>
            <a:br>
              <a:rPr lang="de-DE" b="0" dirty="0" smtClean="0">
                <a:solidFill>
                  <a:schemeClr val="accent2"/>
                </a:solidFill>
                <a:latin typeface="+mj-lt"/>
              </a:rPr>
            </a:br>
            <a:r>
              <a:rPr lang="de-DE" sz="1400" b="0" dirty="0" smtClean="0">
                <a:latin typeface="+mn-lt"/>
              </a:rPr>
              <a:t>400Lux einer Energiesparlampe reichen</a:t>
            </a:r>
          </a:p>
        </p:txBody>
      </p:sp>
      <p:sp>
        <p:nvSpPr>
          <p:cNvPr id="8" name="Rechteckige Legende 7"/>
          <p:cNvSpPr/>
          <p:nvPr/>
        </p:nvSpPr>
        <p:spPr bwMode="auto">
          <a:xfrm>
            <a:off x="66816" y="2497609"/>
            <a:ext cx="2903936" cy="1016305"/>
          </a:xfrm>
          <a:prstGeom prst="wedgeRectCallout">
            <a:avLst>
              <a:gd name="adj1" fmla="val 43893"/>
              <a:gd name="adj2" fmla="val 74496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sx="106000" sy="106000" algn="tl" rotWithShape="0">
              <a:schemeClr val="tx1">
                <a:alpha val="40000"/>
              </a:schemeClr>
            </a:outerShdw>
          </a:effectLst>
        </p:spPr>
        <p:txBody>
          <a:bodyPr wrap="non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Energiespeicher</a:t>
            </a:r>
            <a:br>
              <a:rPr lang="de-DE" b="0" dirty="0" smtClean="0">
                <a:solidFill>
                  <a:schemeClr val="accent2"/>
                </a:solidFill>
                <a:latin typeface="+mj-lt"/>
              </a:rPr>
            </a:br>
            <a:r>
              <a:rPr lang="de-DE" sz="1400" b="0" dirty="0" smtClean="0">
                <a:latin typeface="+mn-lt"/>
              </a:rPr>
              <a:t>Jedes </a:t>
            </a:r>
            <a:r>
              <a:rPr lang="el-GR" sz="1400" b="0" dirty="0" smtClean="0">
                <a:latin typeface="+mn-lt"/>
              </a:rPr>
              <a:t>μ</a:t>
            </a:r>
            <a:r>
              <a:rPr lang="de-DE" sz="1400" b="0" dirty="0" smtClean="0">
                <a:latin typeface="+mn-lt"/>
              </a:rPr>
              <a:t>W wird gespeichert.</a:t>
            </a:r>
            <a:br>
              <a:rPr lang="de-DE" sz="1400" b="0" dirty="0" smtClean="0">
                <a:latin typeface="+mn-lt"/>
              </a:rPr>
            </a:br>
            <a:r>
              <a:rPr lang="de-DE" sz="1400" b="0" dirty="0" smtClean="0">
                <a:latin typeface="+mn-lt"/>
              </a:rPr>
              <a:t>Selbstentladung &lt; 2% p.a.</a:t>
            </a:r>
            <a:br>
              <a:rPr lang="de-DE" sz="1400" b="0" dirty="0" smtClean="0">
                <a:latin typeface="+mn-lt"/>
              </a:rPr>
            </a:br>
            <a:r>
              <a:rPr lang="de-DE" sz="1400" b="0" dirty="0" smtClean="0">
                <a:latin typeface="+mn-lt"/>
              </a:rPr>
              <a:t>7.000 Telegramme ohne Nachladen</a:t>
            </a:r>
            <a:endParaRPr lang="de-DE" sz="1400" b="0" dirty="0">
              <a:latin typeface="+mn-lt"/>
            </a:endParaRPr>
          </a:p>
        </p:txBody>
      </p:sp>
      <p:sp>
        <p:nvSpPr>
          <p:cNvPr id="9" name="Rechteckige Legende 8"/>
          <p:cNvSpPr/>
          <p:nvPr/>
        </p:nvSpPr>
        <p:spPr bwMode="auto">
          <a:xfrm>
            <a:off x="3497883" y="1047118"/>
            <a:ext cx="2694648" cy="800861"/>
          </a:xfrm>
          <a:prstGeom prst="wedgeRectCallout">
            <a:avLst>
              <a:gd name="adj1" fmla="val -11030"/>
              <a:gd name="adj2" fmla="val 94216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sx="106000" sy="106000" algn="tl" rotWithShape="0">
              <a:schemeClr val="tx1">
                <a:alpha val="40000"/>
              </a:schemeClr>
            </a:outerShdw>
          </a:effectLst>
        </p:spPr>
        <p:txBody>
          <a:bodyPr wrap="non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Grafikdisplay</a:t>
            </a:r>
            <a:br>
              <a:rPr lang="de-DE" b="0" dirty="0" smtClean="0">
                <a:solidFill>
                  <a:schemeClr val="accent2"/>
                </a:solidFill>
                <a:latin typeface="+mj-lt"/>
              </a:rPr>
            </a:br>
            <a:r>
              <a:rPr lang="de-DE" sz="1400" b="0" dirty="0" smtClean="0">
                <a:latin typeface="+mn-lt"/>
              </a:rPr>
              <a:t>Hochauflösende Kommunikation</a:t>
            </a:r>
            <a:br>
              <a:rPr lang="de-DE" sz="1400" b="0" dirty="0" smtClean="0">
                <a:latin typeface="+mn-lt"/>
              </a:rPr>
            </a:br>
            <a:r>
              <a:rPr lang="de-DE" sz="1400" b="0" dirty="0" smtClean="0">
                <a:latin typeface="+mn-lt"/>
              </a:rPr>
              <a:t>2D Barcodes, Text, Grafiken</a:t>
            </a:r>
            <a:endParaRPr lang="de-DE" sz="1400" b="0" dirty="0">
              <a:latin typeface="+mn-lt"/>
            </a:endParaRPr>
          </a:p>
        </p:txBody>
      </p:sp>
      <p:sp>
        <p:nvSpPr>
          <p:cNvPr id="10" name="Rechteckige Legende 9"/>
          <p:cNvSpPr/>
          <p:nvPr/>
        </p:nvSpPr>
        <p:spPr bwMode="auto">
          <a:xfrm>
            <a:off x="6617095" y="1916832"/>
            <a:ext cx="2437462" cy="800861"/>
          </a:xfrm>
          <a:prstGeom prst="wedgeRectCallout">
            <a:avLst>
              <a:gd name="adj1" fmla="val -67101"/>
              <a:gd name="adj2" fmla="val 44739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sx="106000" sy="106000" algn="tl" rotWithShape="0">
              <a:schemeClr val="tx1">
                <a:alpha val="40000"/>
              </a:schemeClr>
            </a:outerShdw>
          </a:effectLst>
        </p:spPr>
        <p:txBody>
          <a:bodyPr wrap="none" lIns="92075" tIns="46038" rIns="92075" bIns="46038" rtlCol="0" anchor="ctr">
            <a:spAutoFit/>
          </a:bodyPr>
          <a:lstStyle/>
          <a:p>
            <a:pPr algn="l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Tastatur</a:t>
            </a:r>
            <a:br>
              <a:rPr lang="de-DE" b="0" dirty="0" smtClean="0">
                <a:solidFill>
                  <a:schemeClr val="accent2"/>
                </a:solidFill>
                <a:latin typeface="+mj-lt"/>
              </a:rPr>
            </a:br>
            <a:r>
              <a:rPr lang="de-DE" sz="1400" b="0" dirty="0" smtClean="0">
                <a:latin typeface="+mn-lt"/>
              </a:rPr>
              <a:t>Kapazitive Tasten zur Eingabe</a:t>
            </a:r>
            <a:br>
              <a:rPr lang="de-DE" sz="1400" b="0" dirty="0" smtClean="0">
                <a:latin typeface="+mn-lt"/>
              </a:rPr>
            </a:br>
            <a:r>
              <a:rPr lang="de-DE" sz="1400" b="0" dirty="0" smtClean="0">
                <a:latin typeface="+mn-lt"/>
              </a:rPr>
              <a:t>wasserdicht und wartungsfrei</a:t>
            </a:r>
            <a:endParaRPr lang="de-DE" sz="1400" b="0" dirty="0">
              <a:latin typeface="+mn-lt"/>
            </a:endParaRPr>
          </a:p>
        </p:txBody>
      </p:sp>
      <p:sp>
        <p:nvSpPr>
          <p:cNvPr id="12" name="Rechteckige Legende 11"/>
          <p:cNvSpPr/>
          <p:nvPr/>
        </p:nvSpPr>
        <p:spPr bwMode="auto">
          <a:xfrm>
            <a:off x="5292080" y="5064685"/>
            <a:ext cx="2486258" cy="800861"/>
          </a:xfrm>
          <a:prstGeom prst="wedgeRectCallout">
            <a:avLst>
              <a:gd name="adj1" fmla="val -69054"/>
              <a:gd name="adj2" fmla="val -150631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sx="106000" sy="106000" algn="tl" rotWithShape="0">
              <a:schemeClr val="tx1">
                <a:alpha val="40000"/>
              </a:schemeClr>
            </a:outerShdw>
          </a:effectLst>
        </p:spPr>
        <p:txBody>
          <a:bodyPr wrap="non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tabLst>
                <a:tab pos="376238" algn="l"/>
                <a:tab pos="2057400" algn="l"/>
              </a:tabLst>
            </a:pP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Sicher wie eine Bank</a:t>
            </a:r>
            <a:br>
              <a:rPr lang="de-DE" b="0" dirty="0" smtClean="0">
                <a:solidFill>
                  <a:schemeClr val="accent2"/>
                </a:solidFill>
                <a:latin typeface="+mj-lt"/>
              </a:rPr>
            </a:br>
            <a:r>
              <a:rPr lang="de-DE" sz="1400" b="0" dirty="0" smtClean="0">
                <a:latin typeface="+mn-lt"/>
              </a:rPr>
              <a:t>separater 256 Bit </a:t>
            </a:r>
            <a:r>
              <a:rPr lang="de-DE" sz="1400" b="0" dirty="0" err="1" smtClean="0">
                <a:latin typeface="+mn-lt"/>
              </a:rPr>
              <a:t>Kryptokern</a:t>
            </a:r>
            <a:r>
              <a:rPr lang="de-DE" sz="1400" b="0" dirty="0" smtClean="0">
                <a:latin typeface="+mn-lt"/>
              </a:rPr>
              <a:t/>
            </a:r>
            <a:br>
              <a:rPr lang="de-DE" sz="1400" b="0" dirty="0" smtClean="0">
                <a:latin typeface="+mn-lt"/>
              </a:rPr>
            </a:br>
            <a:r>
              <a:rPr lang="de-DE" sz="1400" b="0" dirty="0" smtClean="0">
                <a:latin typeface="+mn-lt"/>
              </a:rPr>
              <a:t>asym. Verschlüsselung </a:t>
            </a:r>
            <a:endParaRPr lang="de-DE" sz="1400" b="0" dirty="0">
              <a:latin typeface="+mn-lt"/>
            </a:endParaRPr>
          </a:p>
        </p:txBody>
      </p:sp>
      <p:sp>
        <p:nvSpPr>
          <p:cNvPr id="13" name="Rechteckige Legende 12"/>
          <p:cNvSpPr/>
          <p:nvPr/>
        </p:nvSpPr>
        <p:spPr bwMode="auto">
          <a:xfrm>
            <a:off x="1966230" y="4869160"/>
            <a:ext cx="3109826" cy="800861"/>
          </a:xfrm>
          <a:prstGeom prst="wedgeRectCallout">
            <a:avLst>
              <a:gd name="adj1" fmla="val 11184"/>
              <a:gd name="adj2" fmla="val -104959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sx="106000" sy="106000" algn="tl" rotWithShape="0">
              <a:schemeClr val="tx1">
                <a:alpha val="40000"/>
              </a:schemeClr>
            </a:outerShdw>
          </a:effectLst>
        </p:spPr>
        <p:txBody>
          <a:bodyPr wrap="non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tabLst>
                <a:tab pos="376238" algn="l"/>
                <a:tab pos="2057400" algn="l"/>
              </a:tabLst>
            </a:pP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Der </a:t>
            </a:r>
            <a:r>
              <a:rPr lang="de-DE" b="0" dirty="0" err="1" smtClean="0">
                <a:solidFill>
                  <a:schemeClr val="accent2"/>
                </a:solidFill>
                <a:latin typeface="+mj-lt"/>
              </a:rPr>
              <a:t>inBin</a:t>
            </a: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 ist kommunikativ</a:t>
            </a:r>
            <a:br>
              <a:rPr lang="de-DE" b="0" dirty="0" smtClean="0">
                <a:solidFill>
                  <a:schemeClr val="accent2"/>
                </a:solidFill>
                <a:latin typeface="+mj-lt"/>
              </a:rPr>
            </a:br>
            <a:r>
              <a:rPr lang="de-DE" sz="1400" b="0" dirty="0">
                <a:latin typeface="+mn-lt"/>
              </a:rPr>
              <a:t>433 MHz, 868 MHz, 2,4 </a:t>
            </a:r>
            <a:r>
              <a:rPr lang="de-DE" sz="1400" b="0" dirty="0" smtClean="0">
                <a:latin typeface="+mn-lt"/>
              </a:rPr>
              <a:t>GHz</a:t>
            </a:r>
            <a:br>
              <a:rPr lang="de-DE" sz="1400" b="0" dirty="0" smtClean="0">
                <a:latin typeface="+mn-lt"/>
              </a:rPr>
            </a:br>
            <a:r>
              <a:rPr lang="de-DE" sz="1400" b="0" dirty="0" smtClean="0">
                <a:latin typeface="+mn-lt"/>
              </a:rPr>
              <a:t>spontane Vernetzung iPv6, 6LoWPAN</a:t>
            </a:r>
            <a:endParaRPr lang="de-DE" sz="1400" b="0" dirty="0">
              <a:latin typeface="+mn-lt"/>
            </a:endParaRPr>
          </a:p>
        </p:txBody>
      </p:sp>
      <p:sp>
        <p:nvSpPr>
          <p:cNvPr id="14" name="Rechteckige Legende 13"/>
          <p:cNvSpPr/>
          <p:nvPr/>
        </p:nvSpPr>
        <p:spPr bwMode="auto">
          <a:xfrm>
            <a:off x="4932040" y="3133598"/>
            <a:ext cx="3762248" cy="800861"/>
          </a:xfrm>
          <a:prstGeom prst="wedgeRectCallout">
            <a:avLst>
              <a:gd name="adj1" fmla="val 36994"/>
              <a:gd name="adj2" fmla="val 81530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sx="106000" sy="106000" algn="tl" rotWithShape="0">
              <a:schemeClr val="tx1">
                <a:alpha val="40000"/>
              </a:schemeClr>
            </a:outerShdw>
          </a:effectLst>
        </p:spPr>
        <p:txBody>
          <a:bodyPr wrap="non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tabLst>
                <a:tab pos="376238" algn="l"/>
                <a:tab pos="2057400" algn="l"/>
              </a:tabLst>
            </a:pP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Der </a:t>
            </a:r>
            <a:r>
              <a:rPr lang="de-DE" b="0" dirty="0" err="1" smtClean="0">
                <a:solidFill>
                  <a:schemeClr val="accent2"/>
                </a:solidFill>
                <a:latin typeface="+mj-lt"/>
              </a:rPr>
              <a:t>inBin</a:t>
            </a: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 weiß, wo er ist</a:t>
            </a:r>
            <a:br>
              <a:rPr lang="de-DE" b="0" dirty="0" smtClean="0">
                <a:solidFill>
                  <a:schemeClr val="accent2"/>
                </a:solidFill>
                <a:latin typeface="+mj-lt"/>
              </a:rPr>
            </a:br>
            <a:r>
              <a:rPr lang="de-DE" sz="1400" b="0" dirty="0" smtClean="0">
                <a:latin typeface="+mn-lt"/>
              </a:rPr>
              <a:t>Infrarot-Ortungssystem sorgt für klare Position.</a:t>
            </a:r>
            <a:br>
              <a:rPr lang="de-DE" sz="1400" b="0" dirty="0" smtClean="0">
                <a:latin typeface="+mn-lt"/>
              </a:rPr>
            </a:br>
            <a:r>
              <a:rPr lang="de-DE" sz="1400" b="0" dirty="0" smtClean="0">
                <a:latin typeface="+mn-lt"/>
              </a:rPr>
              <a:t>(invertierte Lichtschranke - Patent </a:t>
            </a:r>
            <a:r>
              <a:rPr lang="de-DE" sz="1400" b="0" dirty="0" err="1" smtClean="0">
                <a:latin typeface="+mn-lt"/>
              </a:rPr>
              <a:t>pending</a:t>
            </a:r>
            <a:r>
              <a:rPr lang="de-DE" sz="1400" b="0" dirty="0" smtClean="0">
                <a:latin typeface="+mn-lt"/>
              </a:rPr>
              <a:t>) </a:t>
            </a:r>
            <a:endParaRPr lang="de-DE" sz="1400" b="0" dirty="0">
              <a:latin typeface="+mn-lt"/>
            </a:endParaRPr>
          </a:p>
        </p:txBody>
      </p:sp>
      <p:sp>
        <p:nvSpPr>
          <p:cNvPr id="11" name="Rechteckige Legende 10"/>
          <p:cNvSpPr/>
          <p:nvPr/>
        </p:nvSpPr>
        <p:spPr bwMode="auto">
          <a:xfrm>
            <a:off x="5347352" y="4067267"/>
            <a:ext cx="2301912" cy="800861"/>
          </a:xfrm>
          <a:prstGeom prst="wedgeRectCallout">
            <a:avLst>
              <a:gd name="adj1" fmla="val -67618"/>
              <a:gd name="adj2" fmla="val -54214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sx="106000" sy="106000" algn="tl" rotWithShape="0">
              <a:schemeClr val="tx1">
                <a:alpha val="40000"/>
              </a:schemeClr>
            </a:outerShdw>
          </a:effectLst>
        </p:spPr>
        <p:txBody>
          <a:bodyPr wrap="none" lIns="92075" tIns="46038" rIns="92075" bIns="46038" rtlCol="0" anchor="ctr">
            <a:spAutoFit/>
          </a:bodyPr>
          <a:lstStyle/>
          <a:p>
            <a:pPr eaLnBrk="0" hangingPunct="0">
              <a:spcAft>
                <a:spcPct val="30000"/>
              </a:spcAft>
              <a:tabLst>
                <a:tab pos="376238" algn="l"/>
                <a:tab pos="2057400" algn="l"/>
              </a:tabLst>
            </a:pP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Der </a:t>
            </a:r>
            <a:r>
              <a:rPr lang="de-DE" b="0" dirty="0" err="1" smtClean="0">
                <a:solidFill>
                  <a:schemeClr val="accent2"/>
                </a:solidFill>
                <a:latin typeface="+mj-lt"/>
              </a:rPr>
              <a:t>inBin</a:t>
            </a:r>
            <a:r>
              <a:rPr lang="de-DE" b="0" dirty="0" smtClean="0">
                <a:solidFill>
                  <a:schemeClr val="accent2"/>
                </a:solidFill>
                <a:latin typeface="+mj-lt"/>
              </a:rPr>
              <a:t> denkt mit</a:t>
            </a:r>
            <a:br>
              <a:rPr lang="de-DE" b="0" dirty="0" smtClean="0">
                <a:solidFill>
                  <a:schemeClr val="accent2"/>
                </a:solidFill>
                <a:latin typeface="+mj-lt"/>
              </a:rPr>
            </a:br>
            <a:r>
              <a:rPr lang="de-DE" sz="1400" b="0" dirty="0" smtClean="0">
                <a:latin typeface="+mn-lt"/>
              </a:rPr>
              <a:t>16/32 Bit </a:t>
            </a:r>
            <a:r>
              <a:rPr lang="el-GR" sz="1400" b="0" dirty="0" smtClean="0">
                <a:latin typeface="+mn-lt"/>
              </a:rPr>
              <a:t>μ</a:t>
            </a:r>
            <a:r>
              <a:rPr lang="de-DE" sz="1400" b="0" dirty="0" smtClean="0">
                <a:latin typeface="+mn-lt"/>
              </a:rPr>
              <a:t>Prozessor </a:t>
            </a:r>
            <a:br>
              <a:rPr lang="de-DE" sz="1400" b="0" dirty="0" smtClean="0">
                <a:latin typeface="+mn-lt"/>
              </a:rPr>
            </a:br>
            <a:r>
              <a:rPr lang="de-DE" sz="1400" b="0" dirty="0" smtClean="0">
                <a:latin typeface="+mn-lt"/>
              </a:rPr>
              <a:t>bis 25 MHz 256K RAM</a:t>
            </a:r>
            <a:endParaRPr lang="de-DE" sz="1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911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000" y="1071563"/>
            <a:ext cx="8382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</a:t>
            </a:r>
            <a:r>
              <a:rPr lang="de-DE" dirty="0" err="1" smtClean="0"/>
              <a:t>iBin</a:t>
            </a:r>
            <a:r>
              <a:rPr lang="de-DE" dirty="0" smtClean="0"/>
              <a:t> - Behälter mit Augenmaß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88480" y="5385637"/>
            <a:ext cx="1849120" cy="48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5103065" y="1408666"/>
            <a:ext cx="2845072" cy="3630481"/>
            <a:chOff x="5103065" y="1408666"/>
            <a:chExt cx="2845072" cy="3630481"/>
          </a:xfrm>
        </p:grpSpPr>
        <p:sp>
          <p:nvSpPr>
            <p:cNvPr id="16" name="Rechteck 15"/>
            <p:cNvSpPr/>
            <p:nvPr/>
          </p:nvSpPr>
          <p:spPr bwMode="auto">
            <a:xfrm rot="1022024">
              <a:off x="5640354" y="2504604"/>
              <a:ext cx="1015716" cy="3657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 rtlCol="0" anchor="ctr">
              <a:spAutoFit/>
            </a:bodyPr>
            <a:lstStyle/>
            <a:p>
              <a:pPr algn="l" eaLnBrk="0" hangingPunct="0">
                <a:spcAft>
                  <a:spcPct val="30000"/>
                </a:spcAft>
                <a:buClrTx/>
                <a:buFontTx/>
                <a:buNone/>
                <a:tabLst>
                  <a:tab pos="376238" algn="l"/>
                  <a:tab pos="2057400" algn="l"/>
                </a:tabLst>
              </a:pPr>
              <a:endParaRPr lang="de-DE" dirty="0" err="1" smtClean="0">
                <a:latin typeface="+mn-lt"/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870" y="3293187"/>
              <a:ext cx="2768267" cy="17459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788" t="41825" r="23975" b="37265"/>
            <a:stretch/>
          </p:blipFill>
          <p:spPr bwMode="auto">
            <a:xfrm>
              <a:off x="5103065" y="1408666"/>
              <a:ext cx="2845072" cy="7051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xmlns="" val="10077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inBin</a:t>
            </a:r>
          </a:p>
          <a:p>
            <a:pPr lvl="1"/>
            <a:r>
              <a:rPr lang="de-DE" dirty="0" smtClean="0"/>
              <a:t>Der Weg vom passiven Standardlagerbehälter zur aktiven Steuerungs- und Informationseinheit</a:t>
            </a:r>
          </a:p>
          <a:p>
            <a:pPr lvl="1"/>
            <a:r>
              <a:rPr lang="de-DE" dirty="0" smtClean="0"/>
              <a:t>Trifft eigenständige Entscheidungen und kommuniziert selbstständig mit anderen Systemen und Benutzern</a:t>
            </a:r>
          </a:p>
          <a:p>
            <a:pPr lvl="1"/>
            <a:r>
              <a:rPr lang="de-DE" dirty="0" smtClean="0"/>
              <a:t>Wartungsfrei dank </a:t>
            </a:r>
            <a:r>
              <a:rPr lang="de-DE" dirty="0" err="1" smtClean="0"/>
              <a:t>Micro</a:t>
            </a:r>
            <a:r>
              <a:rPr lang="de-DE" dirty="0" smtClean="0"/>
              <a:t>-Energy-Harvesting zur </a:t>
            </a:r>
            <a:r>
              <a:rPr lang="de-DE" dirty="0" smtClean="0"/>
              <a:t>Energieversorgung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err="1" smtClean="0"/>
              <a:t>iBin</a:t>
            </a:r>
            <a:endParaRPr lang="de-DE" dirty="0" smtClean="0"/>
          </a:p>
          <a:p>
            <a:pPr lvl="1"/>
            <a:r>
              <a:rPr lang="de-DE" dirty="0" err="1" smtClean="0"/>
              <a:t>iBin</a:t>
            </a:r>
            <a:r>
              <a:rPr lang="de-DE" dirty="0" smtClean="0"/>
              <a:t> – Die Behältertechnologie für ein neues Zeitalter der Beschaffung</a:t>
            </a:r>
          </a:p>
          <a:p>
            <a:pPr lvl="1"/>
            <a:r>
              <a:rPr lang="de-DE" dirty="0" smtClean="0"/>
              <a:t>Maximale Prozess- und Versorgungssicherheit im C-Teile-Management</a:t>
            </a:r>
          </a:p>
          <a:p>
            <a:pPr lvl="1"/>
            <a:r>
              <a:rPr lang="de-DE" dirty="0" smtClean="0"/>
              <a:t>Automatische </a:t>
            </a:r>
            <a:r>
              <a:rPr lang="de-DE" dirty="0" err="1" smtClean="0"/>
              <a:t>Füllstandsüberwachung</a:t>
            </a:r>
            <a:r>
              <a:rPr lang="de-DE" dirty="0" smtClean="0"/>
              <a:t> dank intelligenter Kameratechnik</a:t>
            </a:r>
          </a:p>
          <a:p>
            <a:pPr lvl="1"/>
            <a:r>
              <a:rPr lang="de-DE" dirty="0" smtClean="0"/>
              <a:t>Zentrale und dezentrale Versorgung der weltweiten Produktionsstandorte der Kunden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Aus inBin und iBin wird nun eins!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81" t="24351" r="31706"/>
          <a:stretch/>
        </p:blipFill>
        <p:spPr bwMode="auto">
          <a:xfrm>
            <a:off x="400692" y="1333804"/>
            <a:ext cx="2630184" cy="2626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42" y="4855029"/>
            <a:ext cx="2009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86172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Würth Industrie Service &amp; Fraunhofer IML</a:t>
            </a:r>
            <a:br>
              <a:rPr lang="de-DE" dirty="0" smtClean="0"/>
            </a:br>
            <a:r>
              <a:rPr lang="de-DE" dirty="0" smtClean="0"/>
              <a:t>Behälter für das Internet der Dinge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C:\Users\tenhompel\AppData\Local\Temp\wz4cee\Bildmaterial iBin\Enthüllung des iBi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7796" y="2932978"/>
            <a:ext cx="1604851" cy="231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tenhompel\AppData\Local\Temp\wz4dd8\Bildmaterial iBin\Feierliche Präsentation des innovativen iBi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92" b="10155"/>
          <a:stretch/>
        </p:blipFill>
        <p:spPr bwMode="auto">
          <a:xfrm>
            <a:off x="0" y="1017505"/>
            <a:ext cx="9144000" cy="49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enhompel\AppData\Local\Temp\wza6a1\Bildmaterial iBin\Ein neues Zeitalter der Materialwirtschaft beginnt - Informativ. Innovativ. Intelligent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4" t="7670" r="3033" b="15538"/>
          <a:stretch/>
        </p:blipFill>
        <p:spPr bwMode="auto">
          <a:xfrm>
            <a:off x="287676" y="4170694"/>
            <a:ext cx="2517169" cy="1428719"/>
          </a:xfrm>
          <a:prstGeom prst="rect">
            <a:avLst/>
          </a:prstGeom>
          <a:ln>
            <a:noFill/>
          </a:ln>
          <a:effectLst>
            <a:glow rad="139700">
              <a:srgbClr val="C00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lum bright="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8315" y="4163058"/>
            <a:ext cx="2915130" cy="143764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5136" y="1457326"/>
            <a:ext cx="2653145" cy="1492394"/>
          </a:xfrm>
          <a:prstGeom prst="rect">
            <a:avLst/>
          </a:prstGeom>
          <a:ln>
            <a:noFill/>
          </a:ln>
          <a:effectLst>
            <a:glow rad="139700">
              <a:srgbClr val="C00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5937972" y="1461222"/>
            <a:ext cx="2962275" cy="1628775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3228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Keine Cloud - keine Revolution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Die Zellularen Transportsysteme sind ein assoziiertes Projekt </a:t>
            </a:r>
            <a:br>
              <a:rPr lang="de-DE" dirty="0" smtClean="0"/>
            </a:br>
            <a:r>
              <a:rPr lang="de-DE" dirty="0" smtClean="0"/>
              <a:t>des EffizienzClusters LogistikRuhr, gefördert durch:</a:t>
            </a:r>
            <a:endParaRPr lang="de-DE" dirty="0"/>
          </a:p>
        </p:txBody>
      </p:sp>
      <p:pic>
        <p:nvPicPr>
          <p:cNvPr id="8" name="Inhaltsplatzhalter 8"/>
          <p:cNvPicPr>
            <a:picLocks noChangeAspect="1"/>
          </p:cNvPicPr>
          <p:nvPr/>
        </p:nvPicPr>
        <p:blipFill>
          <a:blip r:embed="rId3" cstate="screen">
            <a:lum bright="-1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5179" y="1139793"/>
            <a:ext cx="8481995" cy="4681956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3207158" y="1211996"/>
            <a:ext cx="2382883" cy="1468010"/>
            <a:chOff x="1263373" y="1017598"/>
            <a:chExt cx="2016224" cy="1242124"/>
          </a:xfrm>
        </p:grpSpPr>
        <p:pic>
          <p:nvPicPr>
            <p:cNvPr id="10" name="Picture 82" descr="Cumulus Cloud Cumulus Wolke Download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373" y="1017598"/>
              <a:ext cx="2016224" cy="124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4" descr="http://www.ccl.fraunhofer.de/content/dam/iml-ccl/de/images/other/de_other_logmall_hintergrund_weiss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402693" y="1432496"/>
              <a:ext cx="1845502" cy="73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304" y="6308684"/>
            <a:ext cx="1531000" cy="36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4"/>
          <a:stretch/>
        </p:blipFill>
        <p:spPr bwMode="auto">
          <a:xfrm>
            <a:off x="-1" y="71918"/>
            <a:ext cx="292838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1818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304" y="6308684"/>
            <a:ext cx="1531000" cy="36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7947" y="1550697"/>
            <a:ext cx="26574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Hypothese: Ohne «Cloud» </a:t>
            </a:r>
            <a:br>
              <a:rPr lang="de-DE" dirty="0" smtClean="0"/>
            </a:br>
            <a:r>
              <a:rPr lang="de-DE" dirty="0" smtClean="0"/>
              <a:t>keine 4. Industrielle Revolution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mtClean="0"/>
              <a:t>Die Logistics Mall ist ein assoziiertes Projekt </a:t>
            </a:r>
            <a:br>
              <a:rPr lang="de-DE" smtClean="0"/>
            </a:br>
            <a:r>
              <a:rPr lang="de-DE" smtClean="0"/>
              <a:t>des EffizienzClusters LogistikRuhr, gefördert durch: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567994" y="1288445"/>
            <a:ext cx="2220481" cy="26225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ctr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sz="1100" b="0" dirty="0" smtClean="0">
                <a:solidFill>
                  <a:schemeClr val="bg1"/>
                </a:solidFill>
                <a:latin typeface="+mj-lt"/>
              </a:rPr>
              <a:t>RECHENZENTRUM BOCHOLT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567994" y="3897874"/>
            <a:ext cx="2220481" cy="26225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rtlCol="0" anchor="ctr">
            <a:spAutoFit/>
          </a:bodyPr>
          <a:lstStyle/>
          <a:p>
            <a:pPr algn="ctr" eaLnBrk="0" hangingPunct="0">
              <a:spcAft>
                <a:spcPct val="30000"/>
              </a:spcAft>
              <a:buClrTx/>
              <a:buFontTx/>
              <a:buNone/>
              <a:tabLst>
                <a:tab pos="376238" algn="l"/>
                <a:tab pos="2057400" algn="l"/>
              </a:tabLst>
            </a:pPr>
            <a:r>
              <a:rPr lang="de-DE" sz="1100" b="0" dirty="0" smtClean="0">
                <a:solidFill>
                  <a:schemeClr val="bg1"/>
                </a:solidFill>
                <a:latin typeface="+mj-lt"/>
              </a:rPr>
              <a:t>VERTEILZENTRUM DUISBURG</a:t>
            </a:r>
          </a:p>
        </p:txBody>
      </p:sp>
      <p:pic>
        <p:nvPicPr>
          <p:cNvPr id="10" name="LogisticsMall Duisburg 224X128 1500mbit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screen"/>
          <a:stretch>
            <a:fillRect/>
          </a:stretch>
        </p:blipFill>
        <p:spPr>
          <a:xfrm>
            <a:off x="381528" y="4166087"/>
            <a:ext cx="2541226" cy="145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79618" y="5076099"/>
            <a:ext cx="25146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Inhaltsplatzhalter 3"/>
          <p:cNvSpPr txBox="1">
            <a:spLocks/>
          </p:cNvSpPr>
          <p:nvPr/>
        </p:nvSpPr>
        <p:spPr>
          <a:xfrm>
            <a:off x="3150082" y="1260000"/>
            <a:ext cx="5580000" cy="4500000"/>
          </a:xfrm>
          <a:prstGeom prst="rect">
            <a:avLst/>
          </a:prstGeom>
        </p:spPr>
        <p:txBody>
          <a:bodyPr/>
          <a:lstStyle>
            <a:lvl1pPr marL="358701" indent="-358701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Char char="■"/>
              <a:defRPr lang="de-DE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485" indent="-32378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Char char="■"/>
              <a:defRPr>
                <a:solidFill>
                  <a:schemeClr val="tx1"/>
                </a:solidFill>
                <a:latin typeface="+mn-lt"/>
              </a:defRPr>
            </a:lvl2pPr>
            <a:lvl3pPr marL="971349" indent="-28727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Char char="■"/>
              <a:defRPr sz="1600">
                <a:solidFill>
                  <a:schemeClr val="tx1"/>
                </a:solidFill>
                <a:latin typeface="+mn-lt"/>
              </a:defRPr>
            </a:lvl3pPr>
            <a:lvl4pPr marL="1223711" indent="-250773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4"/>
              </a:buClr>
              <a:buChar char="■"/>
              <a:defRPr sz="1400">
                <a:solidFill>
                  <a:schemeClr val="tx1"/>
                </a:solidFill>
                <a:latin typeface="+mn-lt"/>
              </a:defRPr>
            </a:lvl4pPr>
            <a:lvl5pPr marL="1523686" indent="-26823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081" indent="-22855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187" indent="-22855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8293" indent="-22855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5398" indent="-22855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002E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82563" indent="-182563">
              <a:buClr>
                <a:srgbClr val="A8AFAF"/>
              </a:buClr>
            </a:pPr>
            <a:r>
              <a:rPr lang="de-DE" sz="1500" b="0" kern="0" dirty="0" smtClean="0">
                <a:solidFill>
                  <a:schemeClr val="accent1"/>
                </a:solidFill>
                <a:latin typeface="Frutiger LT Com 65 Bold" pitchFamily="34" charset="0"/>
              </a:rPr>
              <a:t>Die Komplexität und Rigidität des klassischen Supply Chain Management steht der Notwendigkeit zur Flexibilisierung diametral entgegen. </a:t>
            </a:r>
          </a:p>
          <a:p>
            <a:pPr marL="182563" indent="-182563">
              <a:buClr>
                <a:srgbClr val="A8AFAF"/>
              </a:buClr>
            </a:pPr>
            <a:r>
              <a:rPr lang="de-DE" sz="1500" b="0" kern="0" dirty="0" smtClean="0">
                <a:solidFill>
                  <a:schemeClr val="accent1"/>
                </a:solidFill>
                <a:latin typeface="Frutiger LT Com 65 Bold" pitchFamily="34" charset="0"/>
              </a:rPr>
              <a:t>Es wird ein Wandel vom Prozess zum Service erfolgen.</a:t>
            </a:r>
          </a:p>
          <a:p>
            <a:pPr lvl="1"/>
            <a:r>
              <a:rPr lang="de-DE" sz="1400" b="0" kern="0" dirty="0" smtClean="0">
                <a:solidFill>
                  <a:schemeClr val="tx2"/>
                </a:solidFill>
                <a:latin typeface="Frutiger 55 Roman" pitchFamily="34" charset="0"/>
              </a:rPr>
              <a:t>Das klassische Supply Chain Management wandelt sich zu einer serviceorientierten «Logistics on Demand» </a:t>
            </a:r>
          </a:p>
          <a:p>
            <a:pPr lvl="1"/>
            <a:r>
              <a:rPr lang="de-DE" sz="1400" b="0" kern="0" dirty="0" smtClean="0">
                <a:solidFill>
                  <a:schemeClr val="tx2"/>
                </a:solidFill>
                <a:latin typeface="Frutiger 55 Roman" pitchFamily="34" charset="0"/>
              </a:rPr>
              <a:t>Der Wandel vom Prozess zum Service folgt damit dem Paradigma der dezentralen Entscheidung.</a:t>
            </a:r>
            <a:endParaRPr lang="de-DE" sz="1500" b="0" kern="0" dirty="0" smtClean="0">
              <a:solidFill>
                <a:schemeClr val="accent1"/>
              </a:solidFill>
              <a:latin typeface="Frutiger LT Com 65 Bold" pitchFamily="34" charset="0"/>
            </a:endParaRPr>
          </a:p>
          <a:p>
            <a:pPr marL="182563" indent="-182563">
              <a:buClr>
                <a:srgbClr val="A8AFAF"/>
              </a:buClr>
            </a:pPr>
            <a:r>
              <a:rPr lang="de-DE" sz="1500" b="0" kern="0" dirty="0" smtClean="0">
                <a:solidFill>
                  <a:schemeClr val="accent1"/>
                </a:solidFill>
                <a:latin typeface="Frutiger LT Com 65 Bold" pitchFamily="34" charset="0"/>
              </a:rPr>
              <a:t>Das klassische Prozessmanagement </a:t>
            </a:r>
            <a:br>
              <a:rPr lang="de-DE" sz="1500" b="0" kern="0" dirty="0" smtClean="0">
                <a:solidFill>
                  <a:schemeClr val="accent1"/>
                </a:solidFill>
                <a:latin typeface="Frutiger LT Com 65 Bold" pitchFamily="34" charset="0"/>
              </a:rPr>
            </a:br>
            <a:r>
              <a:rPr lang="de-DE" sz="1500" b="0" kern="0" dirty="0" smtClean="0">
                <a:solidFill>
                  <a:schemeClr val="accent1"/>
                </a:solidFill>
                <a:latin typeface="Frutiger LT Com 65 Bold" pitchFamily="34" charset="0"/>
              </a:rPr>
              <a:t>wird in die „Logistics Cloud“ migrieren.</a:t>
            </a:r>
          </a:p>
          <a:p>
            <a:pPr marL="182563" indent="-182563">
              <a:buClr>
                <a:srgbClr val="A8AFAF"/>
              </a:buClr>
            </a:pPr>
            <a:r>
              <a:rPr lang="de-DE" sz="1500" b="0" kern="0" dirty="0" smtClean="0">
                <a:solidFill>
                  <a:schemeClr val="accent1"/>
                </a:solidFill>
                <a:latin typeface="Frutiger LT Com 65 Bold" pitchFamily="34" charset="0"/>
              </a:rPr>
              <a:t>Logistik erbringt in Zukunft «hybride» Dienstleistung.</a:t>
            </a:r>
          </a:p>
          <a:p>
            <a:pPr lvl="1"/>
            <a:r>
              <a:rPr lang="de-DE" sz="1400" b="0" kern="0" dirty="0" smtClean="0">
                <a:solidFill>
                  <a:schemeClr val="tx2"/>
                </a:solidFill>
                <a:latin typeface="Frutiger 55 Roman" pitchFamily="34" charset="0"/>
              </a:rPr>
              <a:t>Sie verbindet Transport, Planung, Organisation, Steuerung … mit IT- und Wissensmanagement.</a:t>
            </a:r>
          </a:p>
          <a:p>
            <a:pPr marL="182563" indent="-182563">
              <a:buClr>
                <a:srgbClr val="A8AFAF"/>
              </a:buClr>
            </a:pPr>
            <a:r>
              <a:rPr lang="de-DE" sz="1500" b="0" kern="0" dirty="0" smtClean="0">
                <a:solidFill>
                  <a:schemeClr val="accent1"/>
                </a:solidFill>
                <a:latin typeface="Frutiger LT Com 65 Bold" pitchFamily="34" charset="0"/>
              </a:rPr>
              <a:t>Aus Prozessen werden Logistics &amp; IT Services (LIS)</a:t>
            </a:r>
          </a:p>
        </p:txBody>
      </p:sp>
    </p:spTree>
    <p:extLst>
      <p:ext uri="{BB962C8B-B14F-4D97-AF65-F5344CB8AC3E}">
        <p14:creationId xmlns:p14="http://schemas.microsoft.com/office/powerpoint/2010/main" xmlns="" val="117158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1000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aesentation1_IML">
  <a:themeElements>
    <a:clrScheme name="Fraunhofer-IML-Farben">
      <a:dk1>
        <a:sysClr val="windowText" lastClr="000000"/>
      </a:dk1>
      <a:lt1>
        <a:srgbClr val="FFFFFF"/>
      </a:lt1>
      <a:dk2>
        <a:srgbClr val="757575"/>
      </a:dk2>
      <a:lt2>
        <a:srgbClr val="FAF5A5"/>
      </a:lt2>
      <a:accent1>
        <a:srgbClr val="179C7D"/>
      </a:accent1>
      <a:accent2>
        <a:srgbClr val="006E92"/>
      </a:accent2>
      <a:accent3>
        <a:srgbClr val="25BAE2"/>
      </a:accent3>
      <a:accent4>
        <a:srgbClr val="A8AFAF"/>
      </a:accent4>
      <a:accent5>
        <a:srgbClr val="EB6A0A"/>
      </a:accent5>
      <a:accent6>
        <a:srgbClr val="B1C800"/>
      </a:accent6>
      <a:hlink>
        <a:srgbClr val="757575"/>
      </a:hlink>
      <a:folHlink>
        <a:srgbClr val="B4D2EB"/>
      </a:folHlink>
    </a:clrScheme>
    <a:fontScheme name="Fraunhofer IML">
      <a:majorFont>
        <a:latin typeface="Frutiger LT Com 55 Roman"/>
        <a:ea typeface=""/>
        <a:cs typeface=""/>
      </a:majorFont>
      <a:minorFont>
        <a:latin typeface="Frutiger LT Com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accent1"/>
          </a:solidFill>
          <a:miter lim="800000"/>
          <a:headEnd/>
          <a:tailEnd/>
        </a:ln>
        <a:effectLst/>
      </a:spPr>
      <a:bodyPr wrap="square" lIns="92075" tIns="46038" rIns="92075" bIns="46038" rtlCol="0" anchor="ctr">
        <a:spAutoFit/>
      </a:bodyPr>
      <a:lstStyle>
        <a:defPPr algn="l" eaLnBrk="0" hangingPunct="0">
          <a:spcAft>
            <a:spcPct val="30000"/>
          </a:spcAft>
          <a:buClrTx/>
          <a:buFontTx/>
          <a:buNone/>
          <a:tabLst>
            <a:tab pos="376238" algn="l"/>
            <a:tab pos="2057400" algn="l"/>
          </a:tabLst>
          <a:defRPr dirty="0" err="1" smtClean="0"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45 Light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b="0" dirty="0" err="1" smtClean="0">
            <a:latin typeface="+mn-lt"/>
          </a:defRPr>
        </a:defPPr>
      </a:lstStyle>
    </a:tx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B90000"/>
        </a:accent6>
        <a:hlink>
          <a:srgbClr val="3366FF"/>
        </a:hlink>
        <a:folHlink>
          <a:srgbClr val="A3A6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B90000"/>
        </a:accent6>
        <a:hlink>
          <a:srgbClr val="6679CC"/>
        </a:hlink>
        <a:folHlink>
          <a:srgbClr val="A3A6C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Praesentation1_IML</Template>
  <TotalTime>0</TotalTime>
  <Words>793</Words>
  <Application>Microsoft Office PowerPoint</Application>
  <PresentationFormat>Bildschirmpräsentation (4:3)</PresentationFormat>
  <Paragraphs>201</Paragraphs>
  <Slides>24</Slides>
  <Notes>3</Notes>
  <HiddenSlides>6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Praesentation1_IML</vt:lpstr>
      <vt:lpstr>Folie 0</vt:lpstr>
      <vt:lpstr>Die Zukunft der Logistik  liegt im «Internet der Dinge und Dienste» </vt:lpstr>
      <vt:lpstr>CPS inBin - der Behälterschwarm</vt:lpstr>
      <vt:lpstr>Die Dinge fangen an zu denken</vt:lpstr>
      <vt:lpstr>Der iBin - Behälter mit Augenmaß</vt:lpstr>
      <vt:lpstr>Aus inBin und iBin wird nun eins!</vt:lpstr>
      <vt:lpstr>Würth Industrie Service &amp; Fraunhofer IML Behälter für das Internet der Dinge</vt:lpstr>
      <vt:lpstr>Keine Cloud - keine Revolution</vt:lpstr>
      <vt:lpstr>Hypothese: Ohne «Cloud»  keine 4. Industrielle Revolution</vt:lpstr>
      <vt:lpstr>Folie 9</vt:lpstr>
      <vt:lpstr>CPS Locative Manchmal fangen große Dinge klein an!</vt:lpstr>
      <vt:lpstr>Interdisziplinäre Prototypenentwicklung</vt:lpstr>
      <vt:lpstr>Locative Systemparameter</vt:lpstr>
      <vt:lpstr>KammLAM - Schnittstelle zum Menschen</vt:lpstr>
      <vt:lpstr>Was kostet Locative im Vergleich  zu konventioneller Fördertechnik?</vt:lpstr>
      <vt:lpstr>SICK SENSOR LAB   Entwicklungen für das Internet der Dinge</vt:lpstr>
      <vt:lpstr>Fahrerloses Transportfahrzeug  zum platzoptimierten Lagern von Pkw </vt:lpstr>
      <vt:lpstr>Fahrerloses Transportfahrzeug  zum platzoptimierten Lagern von Pkw </vt:lpstr>
      <vt:lpstr>Serva Transport Systems Video Maritim Hotel Düsseldorf</vt:lpstr>
      <vt:lpstr>Fahrerloses Transportfahrzeug  zum platzoptimierten Lagern von Pkw </vt:lpstr>
      <vt:lpstr>SICK SENSOR LAB   Entwicklungen für das Internet der Dinge</vt:lpstr>
      <vt:lpstr>Folie 21</vt:lpstr>
      <vt:lpstr>Software in der Logistik Prozesse steuern mit Apps</vt:lpstr>
      <vt:lpstr>Folie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Competence Center Logistik</dc:title>
  <dc:creator/>
  <dc:description>Autor: Prof. Dr. Michael ten Hompel</dc:description>
  <cp:lastModifiedBy/>
  <cp:revision>1</cp:revision>
  <dcterms:created xsi:type="dcterms:W3CDTF">2010-05-01T09:47:07Z</dcterms:created>
  <dcterms:modified xsi:type="dcterms:W3CDTF">2013-02-17T14:04:07Z</dcterms:modified>
  <cp:category>Vortrag</cp:category>
</cp:coreProperties>
</file>